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9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30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31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5"/>
  </p:notesMasterIdLst>
  <p:sldIdLst>
    <p:sldId id="256" r:id="rId2"/>
    <p:sldId id="334" r:id="rId3"/>
    <p:sldId id="335" r:id="rId4"/>
    <p:sldId id="271" r:id="rId5"/>
    <p:sldId id="261" r:id="rId6"/>
    <p:sldId id="274" r:id="rId7"/>
    <p:sldId id="275" r:id="rId8"/>
    <p:sldId id="277" r:id="rId9"/>
    <p:sldId id="278" r:id="rId10"/>
    <p:sldId id="332" r:id="rId11"/>
    <p:sldId id="333" r:id="rId12"/>
    <p:sldId id="279" r:id="rId13"/>
    <p:sldId id="280" r:id="rId14"/>
    <p:sldId id="282" r:id="rId15"/>
    <p:sldId id="283" r:id="rId16"/>
    <p:sldId id="286" r:id="rId17"/>
    <p:sldId id="285" r:id="rId18"/>
    <p:sldId id="287" r:id="rId19"/>
    <p:sldId id="288" r:id="rId20"/>
    <p:sldId id="289" r:id="rId21"/>
    <p:sldId id="290" r:id="rId22"/>
    <p:sldId id="291" r:id="rId23"/>
    <p:sldId id="292" r:id="rId24"/>
    <p:sldId id="293" r:id="rId25"/>
    <p:sldId id="294" r:id="rId26"/>
    <p:sldId id="296" r:id="rId27"/>
    <p:sldId id="297" r:id="rId28"/>
    <p:sldId id="298" r:id="rId29"/>
    <p:sldId id="299" r:id="rId30"/>
    <p:sldId id="300" r:id="rId31"/>
    <p:sldId id="301" r:id="rId32"/>
    <p:sldId id="304" r:id="rId33"/>
    <p:sldId id="321" r:id="rId34"/>
    <p:sldId id="320" r:id="rId35"/>
    <p:sldId id="322" r:id="rId36"/>
    <p:sldId id="264" r:id="rId37"/>
    <p:sldId id="324" r:id="rId38"/>
    <p:sldId id="325" r:id="rId39"/>
    <p:sldId id="326" r:id="rId40"/>
    <p:sldId id="327" r:id="rId41"/>
    <p:sldId id="328" r:id="rId42"/>
    <p:sldId id="330" r:id="rId43"/>
    <p:sldId id="269" r:id="rId44"/>
  </p:sldIdLst>
  <p:sldSz cx="18288000" cy="10287000"/>
  <p:notesSz cx="6858000" cy="9144000"/>
  <p:embeddedFontLst>
    <p:embeddedFont>
      <p:font typeface="Book Antiqua" panose="02040602050305030304" pitchFamily="18" charset="0"/>
      <p:regular r:id="rId46"/>
      <p:bold r:id="rId47"/>
      <p:italic r:id="rId48"/>
      <p:boldItalic r:id="rId49"/>
    </p:embeddedFont>
    <p:embeddedFont>
      <p:font typeface="Bookman Old Style" panose="02050604050505020204" pitchFamily="18" charset="0"/>
      <p:regular r:id="rId50"/>
      <p:bold r:id="rId51"/>
      <p:italic r:id="rId52"/>
      <p:boldItalic r:id="rId53"/>
    </p:embeddedFont>
    <p:embeddedFont>
      <p:font typeface="Cambria Math" panose="02040503050406030204" pitchFamily="18" charset="0"/>
      <p:regular r:id="rId54"/>
    </p:embeddedFont>
    <p:embeddedFont>
      <p:font typeface="DM Sans" pitchFamily="2" charset="0"/>
      <p:regular r:id="rId55"/>
      <p:bold r:id="rId56"/>
      <p:italic r:id="rId57"/>
      <p:boldItalic r:id="rId58"/>
    </p:embeddedFont>
    <p:embeddedFont>
      <p:font typeface="Oswald" panose="00000500000000000000" pitchFamily="2" charset="0"/>
      <p:regular r:id="rId59"/>
      <p:bold r:id="rId6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4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2256"/>
    <a:srgbClr val="6EADE0"/>
    <a:srgbClr val="FDF9D3"/>
    <a:srgbClr val="050505"/>
    <a:srgbClr val="F9F9F9"/>
    <a:srgbClr val="FCFCFC"/>
    <a:srgbClr val="FDFCDF"/>
    <a:srgbClr val="FEFCE8"/>
    <a:srgbClr val="FBF5C1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Μεσαίο στυλ 2 - Έμφαση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Μεσαίο στυλ 2 - Έμφαση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9" autoAdjust="0"/>
    <p:restoredTop sz="94248" autoAdjust="0"/>
  </p:normalViewPr>
  <p:slideViewPr>
    <p:cSldViewPr>
      <p:cViewPr varScale="1">
        <p:scale>
          <a:sx n="50" d="100"/>
          <a:sy n="50" d="100"/>
        </p:scale>
        <p:origin x="811" y="48"/>
      </p:cViewPr>
      <p:guideLst>
        <p:guide orient="horz" pos="386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font" Target="fonts/font14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rge%20Tsialios\Desktop\presentation\&#915;&#961;&#945;&#966;&#953;&#954;&#941;&#962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rge%20Tsialios\Desktop\presentation\&#915;&#961;&#945;&#966;&#953;&#954;&#941;&#962;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rge%20Tsialios\Desktop\Project\Plots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rge%20Tsialios\Desktop\presentation\&#915;&#961;&#945;&#966;&#953;&#954;&#941;&#962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rge%20Tsialios\Desktop\presentation\&#915;&#961;&#945;&#966;&#953;&#954;&#941;&#962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rge%20Tsialios\Desktop\presentation\&#915;&#961;&#945;&#966;&#953;&#954;&#941;&#962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rge%20Tsialios\Desktop\presentation\&#915;&#961;&#945;&#966;&#953;&#954;&#941;&#962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rge%20Tsialios\Desktop\presentation\&#915;&#961;&#945;&#966;&#953;&#954;&#941;&#962;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rge%20Tsialios\Desktop\presentation\&#915;&#961;&#945;&#966;&#953;&#954;&#941;&#962;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rge%20Tsialios\Desktop\presentation\&#915;&#961;&#945;&#966;&#953;&#954;&#941;&#962;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rge%20Tsialios\Desktop\presentation\&#915;&#961;&#945;&#966;&#953;&#954;&#941;&#962;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r>
              <a:rPr lang="en-US" sz="2800" dirty="0">
                <a:solidFill>
                  <a:srgbClr val="172256"/>
                </a:solidFill>
                <a:latin typeface="Bookman Old Style" panose="02050604050505020204" pitchFamily="18" charset="0"/>
              </a:rPr>
              <a:t>Number of trainings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rgbClr val="172256"/>
              </a:solidFill>
              <a:latin typeface="Bookman Old Style" panose="02050604050505020204" pitchFamily="18" charset="0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'1'!$B$1</c:f>
              <c:strCache>
                <c:ptCount val="1"/>
                <c:pt idx="0">
                  <c:v>Number of trainings</c:v>
                </c:pt>
              </c:strCache>
            </c:strRef>
          </c:tx>
          <c:spPr>
            <a:solidFill>
              <a:srgbClr val="2054FC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0347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21F-4E09-8166-63C93A549166}"/>
              </c:ext>
            </c:extLst>
          </c:dPt>
          <c:dPt>
            <c:idx val="2"/>
            <c:invertIfNegative val="0"/>
            <c:bubble3D val="0"/>
            <c:spPr>
              <a:solidFill>
                <a:srgbClr val="C3242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21F-4E09-8166-63C93A549166}"/>
              </c:ext>
            </c:extLst>
          </c:dPt>
          <c:dPt>
            <c:idx val="3"/>
            <c:invertIfNegative val="0"/>
            <c:bubble3D val="0"/>
            <c:spPr>
              <a:solidFill>
                <a:srgbClr val="FF744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21F-4E09-8166-63C93A549166}"/>
              </c:ext>
            </c:extLst>
          </c:dPt>
          <c:dPt>
            <c:idx val="4"/>
            <c:invertIfNegative val="0"/>
            <c:bubble3D val="0"/>
            <c:spPr>
              <a:solidFill>
                <a:srgbClr val="089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21F-4E09-8166-63C93A54916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endParaRPr lang="el-G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'1'!$A$2:$A$6</c:f>
              <c:strCache>
                <c:ptCount val="5"/>
                <c:pt idx="0">
                  <c:v>PPO</c:v>
                </c:pt>
                <c:pt idx="1">
                  <c:v>Q-Learning</c:v>
                </c:pt>
                <c:pt idx="2">
                  <c:v>TD3</c:v>
                </c:pt>
                <c:pt idx="3">
                  <c:v>SAC</c:v>
                </c:pt>
                <c:pt idx="4">
                  <c:v>DDPG</c:v>
                </c:pt>
              </c:strCache>
            </c:strRef>
          </c:cat>
          <c:val>
            <c:numRef>
              <c:f>'1'!$B$2:$B$6</c:f>
              <c:numCache>
                <c:formatCode>General</c:formatCode>
                <c:ptCount val="5"/>
                <c:pt idx="0">
                  <c:v>107</c:v>
                </c:pt>
                <c:pt idx="1">
                  <c:v>55</c:v>
                </c:pt>
                <c:pt idx="2">
                  <c:v>32</c:v>
                </c:pt>
                <c:pt idx="3">
                  <c:v>21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21F-4E09-8166-63C93A54916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14537392"/>
        <c:axId val="1414533552"/>
      </c:barChart>
      <c:catAx>
        <c:axId val="14145373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r>
                  <a:rPr lang="en-US" sz="2800" dirty="0">
                    <a:solidFill>
                      <a:srgbClr val="172256"/>
                    </a:solidFill>
                    <a:latin typeface="Bookman Old Style" panose="02050604050505020204" pitchFamily="18" charset="0"/>
                  </a:rPr>
                  <a:t>Algorithm</a:t>
                </a:r>
              </a:p>
            </c:rich>
          </c:tx>
          <c:layout>
            <c:manualLayout>
              <c:xMode val="edge"/>
              <c:yMode val="edge"/>
              <c:x val="0.37554451077077039"/>
              <c:y val="0.8895558809175206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rgbClr val="172256"/>
                  </a:solidFill>
                  <a:latin typeface="Bookman Old Style" panose="02050604050505020204" pitchFamily="18" charset="0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414533552"/>
        <c:crosses val="autoZero"/>
        <c:auto val="1"/>
        <c:lblAlgn val="ctr"/>
        <c:lblOffset val="100"/>
        <c:noMultiLvlLbl val="0"/>
      </c:catAx>
      <c:valAx>
        <c:axId val="1414533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41453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l-G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23683523247627888"/>
          <c:y val="8.3572095080038378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rgbClr val="172256"/>
              </a:solidFill>
              <a:latin typeface="Bookman Old Style" panose="02050604050505020204" pitchFamily="18" charset="0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'3'!$C$16</c:f>
              <c:strCache>
                <c:ptCount val="1"/>
                <c:pt idx="0">
                  <c:v>Average completion time (s)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804A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898-4EEE-BEE9-DBE916F7FF35}"/>
              </c:ext>
            </c:extLst>
          </c:dPt>
          <c:dPt>
            <c:idx val="1"/>
            <c:invertIfNegative val="0"/>
            <c:bubble3D val="0"/>
            <c:spPr>
              <a:solidFill>
                <a:srgbClr val="089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898-4EEE-BEE9-DBE916F7FF35}"/>
              </c:ext>
            </c:extLst>
          </c:dPt>
          <c:dPt>
            <c:idx val="2"/>
            <c:invertIfNegative val="0"/>
            <c:bubble3D val="0"/>
            <c:spPr>
              <a:solidFill>
                <a:srgbClr val="C3242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898-4EEE-BEE9-DBE916F7FF35}"/>
              </c:ext>
            </c:extLst>
          </c:dPt>
          <c:dPt>
            <c:idx val="3"/>
            <c:invertIfNegative val="0"/>
            <c:bubble3D val="0"/>
            <c:spPr>
              <a:solidFill>
                <a:srgbClr val="FF744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898-4EEE-BEE9-DBE916F7FF3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endParaRPr lang="el-G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'3'!$D$17:$D$20</c:f>
                <c:numCache>
                  <c:formatCode>General</c:formatCode>
                  <c:ptCount val="4"/>
                  <c:pt idx="0">
                    <c:v>3.96</c:v>
                  </c:pt>
                  <c:pt idx="1">
                    <c:v>3.37</c:v>
                  </c:pt>
                  <c:pt idx="2">
                    <c:v>4.67</c:v>
                  </c:pt>
                  <c:pt idx="3">
                    <c:v>4.49</c:v>
                  </c:pt>
                </c:numCache>
              </c:numRef>
            </c:plus>
            <c:minus>
              <c:numRef>
                <c:f>'3'!$D$17:$D$20</c:f>
                <c:numCache>
                  <c:formatCode>General</c:formatCode>
                  <c:ptCount val="4"/>
                  <c:pt idx="0">
                    <c:v>3.96</c:v>
                  </c:pt>
                  <c:pt idx="1">
                    <c:v>3.37</c:v>
                  </c:pt>
                  <c:pt idx="2">
                    <c:v>4.67</c:v>
                  </c:pt>
                  <c:pt idx="3">
                    <c:v>4.49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'3'!$A$17:$A$20</c:f>
              <c:strCache>
                <c:ptCount val="4"/>
                <c:pt idx="0">
                  <c:v>Human</c:v>
                </c:pt>
                <c:pt idx="1">
                  <c:v>DDPG</c:v>
                </c:pt>
                <c:pt idx="2">
                  <c:v>TD3</c:v>
                </c:pt>
                <c:pt idx="3">
                  <c:v>SAC</c:v>
                </c:pt>
              </c:strCache>
            </c:strRef>
          </c:cat>
          <c:val>
            <c:numRef>
              <c:f>'3'!$C$17:$C$20</c:f>
              <c:numCache>
                <c:formatCode>0.00</c:formatCode>
                <c:ptCount val="4"/>
                <c:pt idx="0">
                  <c:v>13.81</c:v>
                </c:pt>
                <c:pt idx="1">
                  <c:v>14.29</c:v>
                </c:pt>
                <c:pt idx="2">
                  <c:v>14.7</c:v>
                </c:pt>
                <c:pt idx="3">
                  <c:v>15.8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898-4EEE-BEE9-DBE916F7FF3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89479872"/>
        <c:axId val="1589480352"/>
      </c:barChart>
      <c:catAx>
        <c:axId val="15894798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r>
                  <a:rPr lang="en-US" sz="2800">
                    <a:solidFill>
                      <a:srgbClr val="172256"/>
                    </a:solidFill>
                  </a:rPr>
                  <a:t>Player</a:t>
                </a:r>
              </a:p>
            </c:rich>
          </c:tx>
          <c:layout>
            <c:manualLayout>
              <c:xMode val="edge"/>
              <c:yMode val="edge"/>
              <c:x val="0.46840116876724958"/>
              <c:y val="0.9000894506571487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rgbClr val="172256"/>
                  </a:solidFill>
                  <a:latin typeface="Bookman Old Style" panose="02050604050505020204" pitchFamily="18" charset="0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589480352"/>
        <c:crosses val="autoZero"/>
        <c:auto val="1"/>
        <c:lblAlgn val="ctr"/>
        <c:lblOffset val="100"/>
        <c:noMultiLvlLbl val="0"/>
      </c:catAx>
      <c:valAx>
        <c:axId val="1589480352"/>
        <c:scaling>
          <c:orientation val="minMax"/>
          <c:max val="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589479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baseline="0">
          <a:latin typeface="Bookman Old Style" panose="02050604050505020204" pitchFamily="18" charset="0"/>
        </a:defRPr>
      </a:pPr>
      <a:endParaRPr lang="el-G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dirty="0">
                <a:solidFill>
                  <a:srgbClr val="172256"/>
                </a:solidFill>
                <a:latin typeface="Bookman Old Style" panose="02050604050505020204" pitchFamily="18" charset="0"/>
              </a:rPr>
              <a:t>Final Score</a:t>
            </a:r>
            <a:endParaRPr lang="el-GR" sz="2800" dirty="0">
              <a:solidFill>
                <a:srgbClr val="172256"/>
              </a:solidFill>
              <a:latin typeface="Bookman Old Style" panose="02050604050505020204" pitchFamily="18" charset="0"/>
            </a:endParaRPr>
          </a:p>
        </c:rich>
      </c:tx>
      <c:layout>
        <c:manualLayout>
          <c:xMode val="edge"/>
          <c:yMode val="edge"/>
          <c:x val="0.41137032052240674"/>
          <c:y val="8.359662980516061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804A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BFE-4712-982A-8313F60DD224}"/>
              </c:ext>
            </c:extLst>
          </c:dPt>
          <c:dPt>
            <c:idx val="1"/>
            <c:invertIfNegative val="0"/>
            <c:bubble3D val="0"/>
            <c:spPr>
              <a:solidFill>
                <a:srgbClr val="C8242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FE-4712-982A-8313F60DD224}"/>
              </c:ext>
            </c:extLst>
          </c:dPt>
          <c:dPt>
            <c:idx val="2"/>
            <c:invertIfNegative val="0"/>
            <c:bubble3D val="0"/>
            <c:spPr>
              <a:solidFill>
                <a:srgbClr val="FF744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BFE-4712-982A-8313F60DD224}"/>
              </c:ext>
            </c:extLst>
          </c:dPt>
          <c:dPt>
            <c:idx val="3"/>
            <c:invertIfNegative val="0"/>
            <c:bubble3D val="0"/>
            <c:spPr>
              <a:solidFill>
                <a:srgbClr val="109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BFE-4712-982A-8313F60DD2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endParaRPr lang="el-G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'1. Data'!$H$2:$H$5</c:f>
              <c:strCache>
                <c:ptCount val="4"/>
                <c:pt idx="0">
                  <c:v>Human</c:v>
                </c:pt>
                <c:pt idx="1">
                  <c:v>TD3</c:v>
                </c:pt>
                <c:pt idx="2">
                  <c:v>SAC</c:v>
                </c:pt>
                <c:pt idx="3">
                  <c:v>DDPG</c:v>
                </c:pt>
              </c:strCache>
            </c:strRef>
          </c:cat>
          <c:val>
            <c:numRef>
              <c:f>'1. Data'!$I$2:$I$5</c:f>
              <c:numCache>
                <c:formatCode>General</c:formatCode>
                <c:ptCount val="4"/>
                <c:pt idx="0">
                  <c:v>98.56</c:v>
                </c:pt>
                <c:pt idx="1">
                  <c:v>96.21</c:v>
                </c:pt>
                <c:pt idx="2">
                  <c:v>86.14</c:v>
                </c:pt>
                <c:pt idx="3">
                  <c:v>62.37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BFE-4712-982A-8313F60DD2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8239512"/>
        <c:axId val="588239152"/>
      </c:barChart>
      <c:catAx>
        <c:axId val="5882395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800" dirty="0">
                    <a:solidFill>
                      <a:srgbClr val="172256"/>
                    </a:solidFill>
                    <a:latin typeface="Bookman Old Style" panose="02050604050505020204" pitchFamily="18" charset="0"/>
                  </a:rPr>
                  <a:t>Player</a:t>
                </a:r>
                <a:endParaRPr lang="el-GR" sz="2800" dirty="0">
                  <a:solidFill>
                    <a:srgbClr val="172256"/>
                  </a:solidFill>
                  <a:latin typeface="Bookman Old Style" panose="02050604050505020204" pitchFamily="18" charset="0"/>
                </a:endParaRPr>
              </a:p>
            </c:rich>
          </c:tx>
          <c:layout>
            <c:manualLayout>
              <c:xMode val="edge"/>
              <c:yMode val="edge"/>
              <c:x val="0.45966427396440862"/>
              <c:y val="0.9000601193610672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588239152"/>
        <c:crosses val="autoZero"/>
        <c:auto val="1"/>
        <c:lblAlgn val="ctr"/>
        <c:lblOffset val="100"/>
        <c:noMultiLvlLbl val="0"/>
      </c:catAx>
      <c:valAx>
        <c:axId val="58823915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588239512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l-G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r>
              <a:rPr lang="en-US" sz="2800" dirty="0">
                <a:solidFill>
                  <a:srgbClr val="172256"/>
                </a:solidFill>
                <a:latin typeface="Bookman Old Style" panose="02050604050505020204" pitchFamily="18" charset="0"/>
              </a:rPr>
              <a:t>Average training duration (hours)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rgbClr val="172256"/>
              </a:solidFill>
              <a:latin typeface="Bookman Old Style" panose="02050604050505020204" pitchFamily="18" charset="0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'1'!$C$16</c:f>
              <c:strCache>
                <c:ptCount val="1"/>
                <c:pt idx="0">
                  <c:v>Average training duration (hours)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0347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C93-4880-AFE6-E2C22608034D}"/>
              </c:ext>
            </c:extLst>
          </c:dPt>
          <c:dPt>
            <c:idx val="1"/>
            <c:invertIfNegative val="0"/>
            <c:bubble3D val="0"/>
            <c:spPr>
              <a:solidFill>
                <a:srgbClr val="2054F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C93-4880-AFE6-E2C22608034D}"/>
              </c:ext>
            </c:extLst>
          </c:dPt>
          <c:dPt>
            <c:idx val="2"/>
            <c:invertIfNegative val="0"/>
            <c:bubble3D val="0"/>
            <c:spPr>
              <a:solidFill>
                <a:srgbClr val="089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C93-4880-AFE6-E2C22608034D}"/>
              </c:ext>
            </c:extLst>
          </c:dPt>
          <c:dPt>
            <c:idx val="3"/>
            <c:invertIfNegative val="0"/>
            <c:bubble3D val="0"/>
            <c:spPr>
              <a:solidFill>
                <a:srgbClr val="C3242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C93-4880-AFE6-E2C22608034D}"/>
              </c:ext>
            </c:extLst>
          </c:dPt>
          <c:dPt>
            <c:idx val="4"/>
            <c:invertIfNegative val="0"/>
            <c:bubble3D val="0"/>
            <c:spPr>
              <a:solidFill>
                <a:srgbClr val="FF744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C93-4880-AFE6-E2C22608034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endParaRPr lang="el-G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'1'!$A$17:$A$21</c:f>
              <c:strCache>
                <c:ptCount val="5"/>
                <c:pt idx="0">
                  <c:v>Q-Learning</c:v>
                </c:pt>
                <c:pt idx="1">
                  <c:v>PPO</c:v>
                </c:pt>
                <c:pt idx="2">
                  <c:v>DDPG</c:v>
                </c:pt>
                <c:pt idx="3">
                  <c:v>TD3</c:v>
                </c:pt>
                <c:pt idx="4">
                  <c:v>SAC</c:v>
                </c:pt>
              </c:strCache>
            </c:strRef>
          </c:cat>
          <c:val>
            <c:numRef>
              <c:f>'1'!$C$17:$C$21</c:f>
              <c:numCache>
                <c:formatCode>General</c:formatCode>
                <c:ptCount val="5"/>
                <c:pt idx="0">
                  <c:v>1.1499999999999999</c:v>
                </c:pt>
                <c:pt idx="1">
                  <c:v>8.9700000000000006</c:v>
                </c:pt>
                <c:pt idx="2">
                  <c:v>11.45</c:v>
                </c:pt>
                <c:pt idx="3">
                  <c:v>16.48</c:v>
                </c:pt>
                <c:pt idx="4">
                  <c:v>30.35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FC93-4880-AFE6-E2C22608034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76638656"/>
        <c:axId val="1326934688"/>
      </c:barChart>
      <c:catAx>
        <c:axId val="13766386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r>
                  <a:rPr lang="en-US" sz="2800">
                    <a:solidFill>
                      <a:srgbClr val="172256"/>
                    </a:solidFill>
                    <a:latin typeface="Bookman Old Style" panose="02050604050505020204" pitchFamily="18" charset="0"/>
                  </a:rPr>
                  <a:t>Algorithm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rgbClr val="172256"/>
                  </a:solidFill>
                  <a:latin typeface="Bookman Old Style" panose="02050604050505020204" pitchFamily="18" charset="0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326934688"/>
        <c:crosses val="autoZero"/>
        <c:auto val="1"/>
        <c:lblAlgn val="ctr"/>
        <c:lblOffset val="100"/>
        <c:noMultiLvlLbl val="0"/>
      </c:catAx>
      <c:valAx>
        <c:axId val="1326934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376638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l-G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rgbClr val="172256"/>
              </a:solidFill>
              <a:latin typeface="Bookman Old Style" panose="02050604050505020204" pitchFamily="18" charset="0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'5'!$B$1</c:f>
              <c:strCache>
                <c:ptCount val="1"/>
                <c:pt idx="0">
                  <c:v>Training time (days)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744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36B-4883-9785-47C07FA5B26B}"/>
              </c:ext>
            </c:extLst>
          </c:dPt>
          <c:dPt>
            <c:idx val="1"/>
            <c:invertIfNegative val="0"/>
            <c:bubble3D val="0"/>
            <c:spPr>
              <a:solidFill>
                <a:srgbClr val="089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36B-4883-9785-47C07FA5B26B}"/>
              </c:ext>
            </c:extLst>
          </c:dPt>
          <c:dPt>
            <c:idx val="2"/>
            <c:invertIfNegative val="0"/>
            <c:bubble3D val="0"/>
            <c:spPr>
              <a:solidFill>
                <a:srgbClr val="C3242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36B-4883-9785-47C07FA5B26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endParaRPr lang="el-G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'5'!$A$2:$A$4</c:f>
              <c:strCache>
                <c:ptCount val="3"/>
                <c:pt idx="0">
                  <c:v>SAC</c:v>
                </c:pt>
                <c:pt idx="1">
                  <c:v>DDPG</c:v>
                </c:pt>
                <c:pt idx="2">
                  <c:v>TD3</c:v>
                </c:pt>
              </c:strCache>
            </c:strRef>
          </c:cat>
          <c:val>
            <c:numRef>
              <c:f>'5'!$B$2:$B$4</c:f>
              <c:numCache>
                <c:formatCode>General</c:formatCode>
                <c:ptCount val="3"/>
                <c:pt idx="0">
                  <c:v>1.98</c:v>
                </c:pt>
                <c:pt idx="1">
                  <c:v>2.1800000000000002</c:v>
                </c:pt>
                <c:pt idx="2">
                  <c:v>2.64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36B-4883-9785-47C07FA5B26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50311344"/>
        <c:axId val="1650311824"/>
      </c:barChart>
      <c:catAx>
        <c:axId val="16503113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r>
                  <a:rPr lang="en-US" sz="2800">
                    <a:solidFill>
                      <a:srgbClr val="172256"/>
                    </a:solidFill>
                    <a:latin typeface="Bookman Old Style" panose="02050604050505020204" pitchFamily="18" charset="0"/>
                  </a:rPr>
                  <a:t>Algorithm</a:t>
                </a:r>
              </a:p>
            </c:rich>
          </c:tx>
          <c:layout>
            <c:manualLayout>
              <c:xMode val="edge"/>
              <c:yMode val="edge"/>
              <c:x val="0.39492699327677883"/>
              <c:y val="0.8900867823909943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rgbClr val="172256"/>
                  </a:solidFill>
                  <a:latin typeface="Bookman Old Style" panose="02050604050505020204" pitchFamily="18" charset="0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650311824"/>
        <c:crosses val="autoZero"/>
        <c:auto val="1"/>
        <c:lblAlgn val="ctr"/>
        <c:lblOffset val="100"/>
        <c:noMultiLvlLbl val="0"/>
      </c:catAx>
      <c:valAx>
        <c:axId val="1650311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65031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l-G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134371854985837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2800" b="0" i="0" u="none" strike="noStrike" kern="1200" spc="0" baseline="0">
              <a:solidFill>
                <a:srgbClr val="172256"/>
              </a:solidFill>
              <a:latin typeface="Bookman Old Style" panose="02050604050505020204" pitchFamily="18" charset="0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'2'!$B$1</c:f>
              <c:strCache>
                <c:ptCount val="1"/>
                <c:pt idx="0">
                  <c:v>Success rate (%)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3242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589-470D-8C42-4BD94EACA74C}"/>
              </c:ext>
            </c:extLst>
          </c:dPt>
          <c:dPt>
            <c:idx val="1"/>
            <c:invertIfNegative val="0"/>
            <c:bubble3D val="0"/>
            <c:spPr>
              <a:solidFill>
                <a:srgbClr val="089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589-470D-8C42-4BD94EACA74C}"/>
              </c:ext>
            </c:extLst>
          </c:dPt>
          <c:dPt>
            <c:idx val="2"/>
            <c:invertIfNegative val="0"/>
            <c:bubble3D val="0"/>
            <c:spPr>
              <a:solidFill>
                <a:srgbClr val="FF744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589-470D-8C42-4BD94EACA74C}"/>
              </c:ext>
            </c:extLst>
          </c:dPt>
          <c:dPt>
            <c:idx val="3"/>
            <c:invertIfNegative val="0"/>
            <c:bubble3D val="0"/>
            <c:spPr>
              <a:solidFill>
                <a:srgbClr val="2054F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589-470D-8C42-4BD94EACA74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rgbClr val="172256"/>
                    </a:solidFill>
                    <a:latin typeface="+mn-lt"/>
                    <a:ea typeface="+mn-ea"/>
                    <a:cs typeface="+mn-cs"/>
                  </a:defRPr>
                </a:pPr>
                <a:endParaRPr lang="el-G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'2'!$A$2:$A$5</c:f>
              <c:strCache>
                <c:ptCount val="4"/>
                <c:pt idx="0">
                  <c:v>TD3</c:v>
                </c:pt>
                <c:pt idx="1">
                  <c:v>DDPG</c:v>
                </c:pt>
                <c:pt idx="2">
                  <c:v>SAC</c:v>
                </c:pt>
                <c:pt idx="3">
                  <c:v>PPO</c:v>
                </c:pt>
              </c:strCache>
            </c:strRef>
          </c:cat>
          <c:val>
            <c:numRef>
              <c:f>'2'!$B$2:$B$5</c:f>
              <c:numCache>
                <c:formatCode>General</c:formatCode>
                <c:ptCount val="4"/>
                <c:pt idx="0">
                  <c:v>99</c:v>
                </c:pt>
                <c:pt idx="1">
                  <c:v>98</c:v>
                </c:pt>
                <c:pt idx="2">
                  <c:v>90</c:v>
                </c:pt>
                <c:pt idx="3">
                  <c:v>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589-470D-8C42-4BD94EACA74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89770096"/>
        <c:axId val="1589771056"/>
      </c:barChart>
      <c:catAx>
        <c:axId val="15897700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r>
                  <a:rPr lang="en-US" sz="2800">
                    <a:solidFill>
                      <a:srgbClr val="172256"/>
                    </a:solidFill>
                    <a:latin typeface="Bookman Old Style" panose="02050604050505020204" pitchFamily="18" charset="0"/>
                  </a:rPr>
                  <a:t>Algorithm</a:t>
                </a:r>
              </a:p>
            </c:rich>
          </c:tx>
          <c:layout>
            <c:manualLayout>
              <c:xMode val="edge"/>
              <c:yMode val="edge"/>
              <c:x val="0.38720648449263889"/>
              <c:y val="0.901552686041050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rgbClr val="172256"/>
                  </a:solidFill>
                  <a:latin typeface="Bookman Old Style" panose="02050604050505020204" pitchFamily="18" charset="0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589771056"/>
        <c:crosses val="autoZero"/>
        <c:auto val="1"/>
        <c:lblAlgn val="ctr"/>
        <c:lblOffset val="100"/>
        <c:noMultiLvlLbl val="0"/>
      </c:catAx>
      <c:valAx>
        <c:axId val="158977105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589770096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l-G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16894788064807045"/>
          <c:y val="4.5330749968012525E-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rgbClr val="172256"/>
              </a:solidFill>
              <a:latin typeface="Bookman Old Style" panose="02050604050505020204" pitchFamily="18" charset="0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'2'!$D$31</c:f>
              <c:strCache>
                <c:ptCount val="1"/>
                <c:pt idx="0">
                  <c:v>Average number of collisions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89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F7A-4D13-93A3-22A6BFD7D14F}"/>
              </c:ext>
            </c:extLst>
          </c:dPt>
          <c:dPt>
            <c:idx val="1"/>
            <c:invertIfNegative val="0"/>
            <c:bubble3D val="0"/>
            <c:spPr>
              <a:solidFill>
                <a:srgbClr val="C3242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F7A-4D13-93A3-22A6BFD7D14F}"/>
              </c:ext>
            </c:extLst>
          </c:dPt>
          <c:dPt>
            <c:idx val="2"/>
            <c:invertIfNegative val="0"/>
            <c:bubble3D val="0"/>
            <c:spPr>
              <a:solidFill>
                <a:srgbClr val="FF744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F7A-4D13-93A3-22A6BFD7D14F}"/>
              </c:ext>
            </c:extLst>
          </c:dPt>
          <c:dPt>
            <c:idx val="3"/>
            <c:invertIfNegative val="0"/>
            <c:bubble3D val="0"/>
            <c:spPr>
              <a:solidFill>
                <a:srgbClr val="2054F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F7A-4D13-93A3-22A6BFD7D14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endParaRPr lang="el-G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'2'!$E$32:$E$35</c:f>
                <c:numCache>
                  <c:formatCode>General</c:formatCode>
                  <c:ptCount val="4"/>
                  <c:pt idx="0">
                    <c:v>0.66</c:v>
                  </c:pt>
                  <c:pt idx="1">
                    <c:v>0.66</c:v>
                  </c:pt>
                  <c:pt idx="2">
                    <c:v>0.85</c:v>
                  </c:pt>
                  <c:pt idx="3">
                    <c:v>3.34</c:v>
                  </c:pt>
                </c:numCache>
              </c:numRef>
            </c:plus>
            <c:minus>
              <c:numRef>
                <c:f>'2'!$E$32:$E$35</c:f>
                <c:numCache>
                  <c:formatCode>General</c:formatCode>
                  <c:ptCount val="4"/>
                  <c:pt idx="0">
                    <c:v>0.66</c:v>
                  </c:pt>
                  <c:pt idx="1">
                    <c:v>0.66</c:v>
                  </c:pt>
                  <c:pt idx="2">
                    <c:v>0.85</c:v>
                  </c:pt>
                  <c:pt idx="3">
                    <c:v>3.34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'2'!$A$32:$A$35</c:f>
              <c:strCache>
                <c:ptCount val="4"/>
                <c:pt idx="0">
                  <c:v>DDPG</c:v>
                </c:pt>
                <c:pt idx="1">
                  <c:v>TD3</c:v>
                </c:pt>
                <c:pt idx="2">
                  <c:v>SAC</c:v>
                </c:pt>
                <c:pt idx="3">
                  <c:v>PPO</c:v>
                </c:pt>
              </c:strCache>
            </c:strRef>
          </c:cat>
          <c:val>
            <c:numRef>
              <c:f>'2'!$D$32:$D$35</c:f>
              <c:numCache>
                <c:formatCode>0.00</c:formatCode>
                <c:ptCount val="4"/>
                <c:pt idx="0">
                  <c:v>0.31</c:v>
                </c:pt>
                <c:pt idx="1">
                  <c:v>0.32</c:v>
                </c:pt>
                <c:pt idx="2">
                  <c:v>0.6</c:v>
                </c:pt>
                <c:pt idx="3">
                  <c:v>1.89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F7A-4D13-93A3-22A6BFD7D14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53449696"/>
        <c:axId val="1653451136"/>
      </c:barChart>
      <c:catAx>
        <c:axId val="16534496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r>
                  <a:rPr lang="en-US" sz="2800">
                    <a:solidFill>
                      <a:srgbClr val="172256"/>
                    </a:solidFill>
                  </a:rPr>
                  <a:t>Algorithm</a:t>
                </a:r>
              </a:p>
            </c:rich>
          </c:tx>
          <c:layout>
            <c:manualLayout>
              <c:xMode val="edge"/>
              <c:yMode val="edge"/>
              <c:x val="0.3760685297617985"/>
              <c:y val="0.9020516035107676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rgbClr val="172256"/>
                  </a:solidFill>
                  <a:latin typeface="Bookman Old Style" panose="02050604050505020204" pitchFamily="18" charset="0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653451136"/>
        <c:crosses val="autoZero"/>
        <c:auto val="1"/>
        <c:lblAlgn val="ctr"/>
        <c:lblOffset val="100"/>
        <c:noMultiLvlLbl val="0"/>
      </c:catAx>
      <c:valAx>
        <c:axId val="1653451136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653449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400" baseline="0">
          <a:latin typeface="Bookman Old Style" panose="02050604050505020204" pitchFamily="18" charset="0"/>
        </a:defRPr>
      </a:pPr>
      <a:endParaRPr lang="el-G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78166451651466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rgbClr val="172256"/>
              </a:solidFill>
              <a:latin typeface="Bookman Old Style" panose="02050604050505020204" pitchFamily="18" charset="0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'2'!$E$46</c:f>
              <c:strCache>
                <c:ptCount val="1"/>
                <c:pt idx="0">
                  <c:v>Final score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3242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968-4664-848C-A87CE4129356}"/>
              </c:ext>
            </c:extLst>
          </c:dPt>
          <c:dPt>
            <c:idx val="1"/>
            <c:invertIfNegative val="0"/>
            <c:bubble3D val="0"/>
            <c:spPr>
              <a:solidFill>
                <a:srgbClr val="089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968-4664-848C-A87CE4129356}"/>
              </c:ext>
            </c:extLst>
          </c:dPt>
          <c:dPt>
            <c:idx val="2"/>
            <c:invertIfNegative val="0"/>
            <c:bubble3D val="0"/>
            <c:spPr>
              <a:solidFill>
                <a:srgbClr val="FF744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968-4664-848C-A87CE4129356}"/>
              </c:ext>
            </c:extLst>
          </c:dPt>
          <c:dPt>
            <c:idx val="3"/>
            <c:invertIfNegative val="0"/>
            <c:bubble3D val="0"/>
            <c:spPr>
              <a:solidFill>
                <a:srgbClr val="2054F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968-4664-848C-A87CE412935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endParaRPr lang="el-G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'2'!$A$47:$A$50</c:f>
              <c:strCache>
                <c:ptCount val="4"/>
                <c:pt idx="0">
                  <c:v>TD3</c:v>
                </c:pt>
                <c:pt idx="1">
                  <c:v>DDPG</c:v>
                </c:pt>
                <c:pt idx="2">
                  <c:v>SAC</c:v>
                </c:pt>
                <c:pt idx="3">
                  <c:v>PPO</c:v>
                </c:pt>
              </c:strCache>
            </c:strRef>
          </c:cat>
          <c:val>
            <c:numRef>
              <c:f>'2'!$E$47:$E$50</c:f>
              <c:numCache>
                <c:formatCode>General</c:formatCode>
                <c:ptCount val="4"/>
                <c:pt idx="0">
                  <c:v>97.83</c:v>
                </c:pt>
                <c:pt idx="1">
                  <c:v>95.58</c:v>
                </c:pt>
                <c:pt idx="2">
                  <c:v>87.34</c:v>
                </c:pt>
                <c:pt idx="3">
                  <c:v>73.37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968-4664-848C-A87CE412935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88839552"/>
        <c:axId val="1588840032"/>
      </c:barChart>
      <c:catAx>
        <c:axId val="15888395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r>
                  <a:rPr lang="en-US" sz="2800" dirty="0">
                    <a:solidFill>
                      <a:srgbClr val="172256"/>
                    </a:solidFill>
                  </a:rPr>
                  <a:t>Algorithm</a:t>
                </a:r>
              </a:p>
            </c:rich>
          </c:tx>
          <c:layout>
            <c:manualLayout>
              <c:xMode val="edge"/>
              <c:yMode val="edge"/>
              <c:x val="0.41193770204372371"/>
              <c:y val="0.9020515613848076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rgbClr val="172256"/>
                  </a:solidFill>
                  <a:latin typeface="Bookman Old Style" panose="02050604050505020204" pitchFamily="18" charset="0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588840032"/>
        <c:crosses val="autoZero"/>
        <c:auto val="1"/>
        <c:lblAlgn val="ctr"/>
        <c:lblOffset val="100"/>
        <c:noMultiLvlLbl val="0"/>
      </c:catAx>
      <c:valAx>
        <c:axId val="158884003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588839552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baseline="0">
          <a:latin typeface="Bookman Old Style" panose="02050604050505020204" pitchFamily="18" charset="0"/>
        </a:defRPr>
      </a:pPr>
      <a:endParaRPr lang="el-G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1990399031684440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rgbClr val="172256"/>
              </a:solidFill>
              <a:latin typeface="Bookman Old Style" panose="02050604050505020204" pitchFamily="18" charset="0"/>
              <a:ea typeface="+mn-ea"/>
              <a:cs typeface="+mn-cs"/>
            </a:defRPr>
          </a:pPr>
          <a:endParaRPr lang="el-G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'2'!$C$16</c:f>
              <c:strCache>
                <c:ptCount val="1"/>
                <c:pt idx="0">
                  <c:v>Average completion time (s)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3242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E96-45EF-824B-7CC245639C41}"/>
              </c:ext>
            </c:extLst>
          </c:dPt>
          <c:dPt>
            <c:idx val="1"/>
            <c:invertIfNegative val="0"/>
            <c:bubble3D val="0"/>
            <c:spPr>
              <a:solidFill>
                <a:srgbClr val="089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E96-45EF-824B-7CC245639C41}"/>
              </c:ext>
            </c:extLst>
          </c:dPt>
          <c:dPt>
            <c:idx val="2"/>
            <c:invertIfNegative val="0"/>
            <c:bubble3D val="0"/>
            <c:spPr>
              <a:solidFill>
                <a:srgbClr val="FF744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E96-45EF-824B-7CC245639C41}"/>
              </c:ext>
            </c:extLst>
          </c:dPt>
          <c:dPt>
            <c:idx val="3"/>
            <c:invertIfNegative val="0"/>
            <c:bubble3D val="0"/>
            <c:spPr>
              <a:solidFill>
                <a:srgbClr val="2054F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E96-45EF-824B-7CC245639C4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endParaRPr lang="el-G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'2'!$D$17:$D$20</c:f>
                <c:numCache>
                  <c:formatCode>General</c:formatCode>
                  <c:ptCount val="4"/>
                  <c:pt idx="0">
                    <c:v>4.1100000000000003</c:v>
                  </c:pt>
                  <c:pt idx="1">
                    <c:v>4.9400000000000004</c:v>
                  </c:pt>
                  <c:pt idx="2">
                    <c:v>5.29</c:v>
                  </c:pt>
                  <c:pt idx="3">
                    <c:v>7.31</c:v>
                  </c:pt>
                </c:numCache>
              </c:numRef>
            </c:plus>
            <c:minus>
              <c:numRef>
                <c:f>'2'!$D$17:$D$20</c:f>
                <c:numCache>
                  <c:formatCode>General</c:formatCode>
                  <c:ptCount val="4"/>
                  <c:pt idx="0">
                    <c:v>4.1100000000000003</c:v>
                  </c:pt>
                  <c:pt idx="1">
                    <c:v>4.9400000000000004</c:v>
                  </c:pt>
                  <c:pt idx="2">
                    <c:v>5.29</c:v>
                  </c:pt>
                  <c:pt idx="3">
                    <c:v>7.31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'2'!$A$17:$A$20</c:f>
              <c:strCache>
                <c:ptCount val="4"/>
                <c:pt idx="0">
                  <c:v>TD3</c:v>
                </c:pt>
                <c:pt idx="1">
                  <c:v>DDPG</c:v>
                </c:pt>
                <c:pt idx="2">
                  <c:v>SAC</c:v>
                </c:pt>
                <c:pt idx="3">
                  <c:v>PPO</c:v>
                </c:pt>
              </c:strCache>
            </c:strRef>
          </c:cat>
          <c:val>
            <c:numRef>
              <c:f>'2'!$C$17:$C$20</c:f>
              <c:numCache>
                <c:formatCode>General</c:formatCode>
                <c:ptCount val="4"/>
                <c:pt idx="0">
                  <c:v>9.8699999999999992</c:v>
                </c:pt>
                <c:pt idx="1">
                  <c:v>11.47</c:v>
                </c:pt>
                <c:pt idx="2">
                  <c:v>12.66</c:v>
                </c:pt>
                <c:pt idx="3">
                  <c:v>15.28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E96-45EF-824B-7CC245639C4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89479872"/>
        <c:axId val="1589480352"/>
      </c:barChart>
      <c:catAx>
        <c:axId val="15894798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r>
                  <a:rPr lang="en-US" sz="2800">
                    <a:solidFill>
                      <a:srgbClr val="172256"/>
                    </a:solidFill>
                  </a:rPr>
                  <a:t>Algorithm</a:t>
                </a:r>
              </a:p>
            </c:rich>
          </c:tx>
          <c:layout>
            <c:manualLayout>
              <c:xMode val="edge"/>
              <c:yMode val="edge"/>
              <c:x val="0.40883799642360824"/>
              <c:y val="0.9020515613848076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rgbClr val="172256"/>
                  </a:solidFill>
                  <a:latin typeface="Bookman Old Style" panose="02050604050505020204" pitchFamily="18" charset="0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589480352"/>
        <c:crosses val="autoZero"/>
        <c:auto val="1"/>
        <c:lblAlgn val="ctr"/>
        <c:lblOffset val="100"/>
        <c:noMultiLvlLbl val="0"/>
      </c:catAx>
      <c:valAx>
        <c:axId val="1589480352"/>
        <c:scaling>
          <c:orientation val="minMax"/>
          <c:max val="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589479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baseline="0">
          <a:latin typeface="Bookman Old Style" panose="02050604050505020204" pitchFamily="18" charset="0"/>
        </a:defRPr>
      </a:pPr>
      <a:endParaRPr lang="el-G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7333323601648061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rgbClr val="172256"/>
              </a:solidFill>
              <a:latin typeface="Bookman Old Style" panose="02050604050505020204" pitchFamily="18" charset="0"/>
              <a:ea typeface="+mn-ea"/>
              <a:cs typeface="+mn-cs"/>
            </a:defRPr>
          </a:pPr>
          <a:endParaRPr lang="el-GR"/>
        </a:p>
      </c:txPr>
    </c:title>
    <c:autoTitleDeleted val="0"/>
    <c:plotArea>
      <c:layout>
        <c:manualLayout>
          <c:layoutTarget val="inner"/>
          <c:xMode val="edge"/>
          <c:yMode val="edge"/>
          <c:x val="6.9564519248665233E-2"/>
          <c:y val="0.15256897242823203"/>
          <c:w val="0.93043548075133475"/>
          <c:h val="0.6978115651068412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'3'!$B$1</c:f>
              <c:strCache>
                <c:ptCount val="1"/>
                <c:pt idx="0">
                  <c:v>Success rate (%)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804A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6F9-4F50-8900-86D70230BDA6}"/>
              </c:ext>
            </c:extLst>
          </c:dPt>
          <c:dPt>
            <c:idx val="1"/>
            <c:invertIfNegative val="0"/>
            <c:bubble3D val="0"/>
            <c:spPr>
              <a:solidFill>
                <a:srgbClr val="C3242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6F9-4F50-8900-86D70230BDA6}"/>
              </c:ext>
            </c:extLst>
          </c:dPt>
          <c:dPt>
            <c:idx val="2"/>
            <c:invertIfNegative val="0"/>
            <c:bubble3D val="0"/>
            <c:spPr>
              <a:solidFill>
                <a:srgbClr val="FF744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6F9-4F50-8900-86D70230BDA6}"/>
              </c:ext>
            </c:extLst>
          </c:dPt>
          <c:dPt>
            <c:idx val="3"/>
            <c:invertIfNegative val="0"/>
            <c:bubble3D val="0"/>
            <c:spPr>
              <a:solidFill>
                <a:srgbClr val="089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6F9-4F50-8900-86D70230BDA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endParaRPr lang="el-G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'3'!$A$2:$A$5</c:f>
              <c:strCache>
                <c:ptCount val="4"/>
                <c:pt idx="0">
                  <c:v>Human</c:v>
                </c:pt>
                <c:pt idx="1">
                  <c:v>TD3</c:v>
                </c:pt>
                <c:pt idx="2">
                  <c:v>SAC</c:v>
                </c:pt>
                <c:pt idx="3">
                  <c:v>DDPG</c:v>
                </c:pt>
              </c:strCache>
            </c:strRef>
          </c:cat>
          <c:val>
            <c:numRef>
              <c:f>'3'!$B$2:$B$5</c:f>
              <c:numCache>
                <c:formatCode>General</c:formatCode>
                <c:ptCount val="4"/>
                <c:pt idx="0">
                  <c:v>100</c:v>
                </c:pt>
                <c:pt idx="1">
                  <c:v>98</c:v>
                </c:pt>
                <c:pt idx="2">
                  <c:v>94</c:v>
                </c:pt>
                <c:pt idx="3">
                  <c:v>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6F9-4F50-8900-86D70230BDA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89770096"/>
        <c:axId val="1589771056"/>
      </c:barChart>
      <c:catAx>
        <c:axId val="15897700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r>
                  <a:rPr lang="en-US" sz="2800">
                    <a:solidFill>
                      <a:srgbClr val="172256"/>
                    </a:solidFill>
                  </a:rPr>
                  <a:t>Player</a:t>
                </a:r>
              </a:p>
            </c:rich>
          </c:tx>
          <c:layout>
            <c:manualLayout>
              <c:xMode val="edge"/>
              <c:yMode val="edge"/>
              <c:x val="0.46062681784839737"/>
              <c:y val="0.902051582447792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rgbClr val="172256"/>
                  </a:solidFill>
                  <a:latin typeface="Bookman Old Style" panose="02050604050505020204" pitchFamily="18" charset="0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589771056"/>
        <c:crosses val="autoZero"/>
        <c:auto val="1"/>
        <c:lblAlgn val="ctr"/>
        <c:lblOffset val="100"/>
        <c:noMultiLvlLbl val="0"/>
      </c:catAx>
      <c:valAx>
        <c:axId val="158977105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589770096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baseline="0">
          <a:latin typeface="Bookman Old Style" panose="02050604050505020204" pitchFamily="18" charset="0"/>
        </a:defRPr>
      </a:pPr>
      <a:endParaRPr lang="el-G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20128006234791701"/>
          <c:y val="1.63861664628072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rgbClr val="172256"/>
              </a:solidFill>
              <a:latin typeface="Bookman Old Style" panose="02050604050505020204" pitchFamily="18" charset="0"/>
              <a:ea typeface="+mn-ea"/>
              <a:cs typeface="+mn-cs"/>
            </a:defRPr>
          </a:pPr>
          <a:endParaRPr lang="el-GR"/>
        </a:p>
      </c:txPr>
    </c:title>
    <c:autoTitleDeleted val="0"/>
    <c:plotArea>
      <c:layout>
        <c:manualLayout>
          <c:layoutTarget val="inner"/>
          <c:xMode val="edge"/>
          <c:yMode val="edge"/>
          <c:x val="6.2401298752064419E-2"/>
          <c:y val="0.15256897242823203"/>
          <c:w val="0.93604733262320539"/>
          <c:h val="0.6896184818754376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'3'!$D$31</c:f>
              <c:strCache>
                <c:ptCount val="1"/>
                <c:pt idx="0">
                  <c:v>Average number of collisions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804A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118-4EF2-9200-D9E2B2437614}"/>
              </c:ext>
            </c:extLst>
          </c:dPt>
          <c:dPt>
            <c:idx val="1"/>
            <c:invertIfNegative val="0"/>
            <c:bubble3D val="0"/>
            <c:spPr>
              <a:solidFill>
                <a:srgbClr val="C3242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18-4EF2-9200-D9E2B2437614}"/>
              </c:ext>
            </c:extLst>
          </c:dPt>
          <c:dPt>
            <c:idx val="2"/>
            <c:invertIfNegative val="0"/>
            <c:bubble3D val="0"/>
            <c:spPr>
              <a:solidFill>
                <a:srgbClr val="089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18-4EF2-9200-D9E2B2437614}"/>
              </c:ext>
            </c:extLst>
          </c:dPt>
          <c:dPt>
            <c:idx val="3"/>
            <c:invertIfNegative val="0"/>
            <c:bubble3D val="0"/>
            <c:spPr>
              <a:solidFill>
                <a:srgbClr val="FF744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118-4EF2-9200-D9E2B243761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endParaRPr lang="el-G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'3'!$E$32:$E$36</c:f>
                <c:numCache>
                  <c:formatCode>General</c:formatCode>
                  <c:ptCount val="5"/>
                  <c:pt idx="0">
                    <c:v>0.1</c:v>
                  </c:pt>
                  <c:pt idx="1">
                    <c:v>0.33</c:v>
                  </c:pt>
                  <c:pt idx="2">
                    <c:v>0.95</c:v>
                  </c:pt>
                  <c:pt idx="3">
                    <c:v>0.92</c:v>
                  </c:pt>
                </c:numCache>
              </c:numRef>
            </c:plus>
            <c:minus>
              <c:numRef>
                <c:f>'3'!$E$32:$E$35</c:f>
                <c:numCache>
                  <c:formatCode>General</c:formatCode>
                  <c:ptCount val="4"/>
                  <c:pt idx="0">
                    <c:v>0.1</c:v>
                  </c:pt>
                  <c:pt idx="1">
                    <c:v>0.33</c:v>
                  </c:pt>
                  <c:pt idx="2">
                    <c:v>0.95</c:v>
                  </c:pt>
                  <c:pt idx="3">
                    <c:v>0.92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'3'!$A$32:$A$35</c:f>
              <c:strCache>
                <c:ptCount val="4"/>
                <c:pt idx="0">
                  <c:v>Human</c:v>
                </c:pt>
                <c:pt idx="1">
                  <c:v>TD3</c:v>
                </c:pt>
                <c:pt idx="2">
                  <c:v>DDPG</c:v>
                </c:pt>
                <c:pt idx="3">
                  <c:v>SAC</c:v>
                </c:pt>
              </c:strCache>
            </c:strRef>
          </c:cat>
          <c:val>
            <c:numRef>
              <c:f>'3'!$D$32:$D$35</c:f>
              <c:numCache>
                <c:formatCode>General</c:formatCode>
                <c:ptCount val="4"/>
                <c:pt idx="0">
                  <c:v>0.01</c:v>
                </c:pt>
                <c:pt idx="1">
                  <c:v>0.05</c:v>
                </c:pt>
                <c:pt idx="2">
                  <c:v>0.44</c:v>
                </c:pt>
                <c:pt idx="3">
                  <c:v>1.32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118-4EF2-9200-D9E2B243761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45676384"/>
        <c:axId val="1645675424"/>
      </c:barChart>
      <c:catAx>
        <c:axId val="16456763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rgbClr val="172256"/>
                    </a:solidFill>
                    <a:latin typeface="Bookman Old Style" panose="02050604050505020204" pitchFamily="18" charset="0"/>
                    <a:ea typeface="+mn-ea"/>
                    <a:cs typeface="+mn-cs"/>
                  </a:defRPr>
                </a:pPr>
                <a:r>
                  <a:rPr lang="en-US" sz="2800">
                    <a:solidFill>
                      <a:srgbClr val="172256"/>
                    </a:solidFill>
                  </a:rPr>
                  <a:t>Player</a:t>
                </a:r>
              </a:p>
            </c:rich>
          </c:tx>
          <c:layout>
            <c:manualLayout>
              <c:xMode val="edge"/>
              <c:yMode val="edge"/>
              <c:x val="0.44975373550020031"/>
              <c:y val="0.902051582447792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rgbClr val="172256"/>
                  </a:solidFill>
                  <a:latin typeface="Bookman Old Style" panose="02050604050505020204" pitchFamily="18" charset="0"/>
                  <a:ea typeface="+mn-ea"/>
                  <a:cs typeface="+mn-cs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645675424"/>
        <c:crosses val="autoZero"/>
        <c:auto val="1"/>
        <c:lblAlgn val="ctr"/>
        <c:lblOffset val="100"/>
        <c:noMultiLvlLbl val="0"/>
      </c:catAx>
      <c:valAx>
        <c:axId val="164567542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172256"/>
                </a:solidFill>
                <a:latin typeface="Bookman Old Style" panose="02050604050505020204" pitchFamily="18" charset="0"/>
                <a:ea typeface="+mn-ea"/>
                <a:cs typeface="+mn-cs"/>
              </a:defRPr>
            </a:pPr>
            <a:endParaRPr lang="el-GR"/>
          </a:p>
        </c:txPr>
        <c:crossAx val="1645676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baseline="0">
          <a:latin typeface="Bookman Old Style" panose="02050604050505020204" pitchFamily="18" charset="0"/>
        </a:defRPr>
      </a:pPr>
      <a:endParaRPr lang="el-G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jpg>
</file>

<file path=ppt/media/image25.png>
</file>

<file path=ppt/media/image26.png>
</file>

<file path=ppt/media/image27.png>
</file>

<file path=ppt/media/image28.svg>
</file>

<file path=ppt/media/image29.png>
</file>

<file path=ppt/media/image3.sv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svg>
</file>

<file path=ppt/media/image57.png>
</file>

<file path=ppt/media/image58.png>
</file>

<file path=ppt/media/image580.pn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svg>
</file>

<file path=ppt/media/image65.svg>
</file>

<file path=ppt/media/image66.png>
</file>

<file path=ppt/media/image67.svg>
</file>

<file path=ppt/media/image68.png>
</file>

<file path=ppt/media/image69.sv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1E4CBE-32C5-4FB9-8E77-05EA8ADBC9C0}" type="datetimeFigureOut">
              <a:rPr lang="el-GR" smtClean="0"/>
              <a:t>12/8/2025</a:t>
            </a:fld>
            <a:endParaRPr lang="el-GR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F1C2CB-3F6B-4EB8-86B8-D9A026BD515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18680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D171E-56A6-F33C-24EF-501F065910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>
            <a:extLst>
              <a:ext uri="{FF2B5EF4-FFF2-40B4-BE49-F238E27FC236}">
                <a16:creationId xmlns:a16="http://schemas.microsoft.com/office/drawing/2014/main" id="{6CC07835-DDAE-6658-30A9-FA6D3F5C56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>
            <a:extLst>
              <a:ext uri="{FF2B5EF4-FFF2-40B4-BE49-F238E27FC236}">
                <a16:creationId xmlns:a16="http://schemas.microsoft.com/office/drawing/2014/main" id="{6F2BEEBB-175E-C022-E7CF-9EE0BDF22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2E16AE82-25CD-B1C6-AB2E-D6E876C9F9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805577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13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700891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14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32926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16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854268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17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7172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18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129846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19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1413512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20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401373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21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99806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22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6639265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23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41602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D171E-56A6-F33C-24EF-501F065910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>
            <a:extLst>
              <a:ext uri="{FF2B5EF4-FFF2-40B4-BE49-F238E27FC236}">
                <a16:creationId xmlns:a16="http://schemas.microsoft.com/office/drawing/2014/main" id="{6CC07835-DDAE-6658-30A9-FA6D3F5C56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>
            <a:extLst>
              <a:ext uri="{FF2B5EF4-FFF2-40B4-BE49-F238E27FC236}">
                <a16:creationId xmlns:a16="http://schemas.microsoft.com/office/drawing/2014/main" id="{6F2BEEBB-175E-C022-E7CF-9EE0BDF22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2E16AE82-25CD-B1C6-AB2E-D6E876C9F9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805577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24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640251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25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083170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26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365402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27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257869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28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850933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29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820666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30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545788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34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245344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37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187136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38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88814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545775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39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829697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40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55983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01579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73318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129454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52051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10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112498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1C2CB-3F6B-4EB8-86B8-D9A026BD5156}" type="slidenum">
              <a:rPr lang="el-GR" smtClean="0"/>
              <a:t>12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75976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microsoft.com/office/2007/relationships/media" Target="../media/media2.mp4"/><Relationship Id="rId7" Type="http://schemas.openxmlformats.org/officeDocument/2006/relationships/image" Target="../media/image3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27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2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1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4.svg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4.svg"/><Relationship Id="rId4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28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6.svg"/><Relationship Id="rId4" Type="http://schemas.openxmlformats.org/officeDocument/2006/relationships/image" Target="../media/image5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sv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9.png"/><Relationship Id="rId5" Type="http://schemas.openxmlformats.org/officeDocument/2006/relationships/image" Target="../media/image58.png"/><Relationship Id="rId4" Type="http://schemas.openxmlformats.org/officeDocument/2006/relationships/notesSlide" Target="../notesSlides/notesSlide2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80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5.xml"/><Relationship Id="rId3" Type="http://schemas.openxmlformats.org/officeDocument/2006/relationships/image" Target="../media/image27.png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28.sv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image" Target="../media/image27.png"/><Relationship Id="rId7" Type="http://schemas.openxmlformats.org/officeDocument/2006/relationships/chart" Target="../charts/chart6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28.sv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9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9.xml"/><Relationship Id="rId5" Type="http://schemas.openxmlformats.org/officeDocument/2006/relationships/chart" Target="../charts/chart8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chart" Target="../charts/chart10.xm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chart" Target="../charts/chart1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sv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4.svg"/><Relationship Id="rId4" Type="http://schemas.openxmlformats.org/officeDocument/2006/relationships/image" Target="../media/image6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7.svg"/><Relationship Id="rId4" Type="http://schemas.openxmlformats.org/officeDocument/2006/relationships/image" Target="../media/image6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9.svg"/><Relationship Id="rId4" Type="http://schemas.openxmlformats.org/officeDocument/2006/relationships/image" Target="../media/image6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2420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  <a:ln>
            <a:solidFill>
              <a:srgbClr val="FBFBFB"/>
            </a:solidFill>
          </a:ln>
        </p:spPr>
        <p:txBody>
          <a:bodyPr/>
          <a:lstStyle/>
          <a:p>
            <a:endParaRPr lang="el-GR" dirty="0"/>
          </a:p>
        </p:txBody>
      </p:sp>
      <p:sp>
        <p:nvSpPr>
          <p:cNvPr id="6" name="Freeform 6"/>
          <p:cNvSpPr/>
          <p:nvPr/>
        </p:nvSpPr>
        <p:spPr>
          <a:xfrm>
            <a:off x="602749" y="4030713"/>
            <a:ext cx="12275051" cy="2319104"/>
          </a:xfrm>
          <a:custGeom>
            <a:avLst/>
            <a:gdLst/>
            <a:ahLst/>
            <a:cxnLst/>
            <a:rect l="l" t="t" r="r" b="b"/>
            <a:pathLst>
              <a:path w="1895495" h="812800">
                <a:moveTo>
                  <a:pt x="0" y="0"/>
                </a:moveTo>
                <a:lnTo>
                  <a:pt x="1895495" y="0"/>
                </a:lnTo>
                <a:lnTo>
                  <a:pt x="1895495" y="812800"/>
                </a:lnTo>
                <a:lnTo>
                  <a:pt x="0" y="812800"/>
                </a:lnTo>
                <a:close/>
              </a:path>
            </a:pathLst>
          </a:custGeom>
          <a:solidFill>
            <a:srgbClr val="FFFF00">
              <a:alpha val="0"/>
            </a:srgbClr>
          </a:solidFill>
          <a:ln w="38100" cap="sq">
            <a:solidFill>
              <a:srgbClr val="162256"/>
            </a:solidFill>
            <a:prstDash val="solid"/>
            <a:miter/>
          </a:ln>
        </p:spPr>
        <p:txBody>
          <a:bodyPr/>
          <a:lstStyle/>
          <a:p>
            <a:endParaRPr lang="el-GR" sz="1200" dirty="0">
              <a:solidFill>
                <a:srgbClr val="162256"/>
              </a:solidFill>
            </a:endParaRP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3562ED13-DAAF-E27E-286C-12031AEC68BA}"/>
              </a:ext>
            </a:extLst>
          </p:cNvPr>
          <p:cNvSpPr txBox="1"/>
          <p:nvPr/>
        </p:nvSpPr>
        <p:spPr>
          <a:xfrm>
            <a:off x="772443" y="4067116"/>
            <a:ext cx="12462216" cy="21686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b="1" spc="500" dirty="0">
                <a:solidFill>
                  <a:srgbClr val="162256"/>
                </a:solidFill>
                <a:latin typeface="Book Antiqua" panose="02040602050305030304" pitchFamily="18" charset="0"/>
              </a:rPr>
              <a:t>Comparison of machine learning algorithms for the training of intelligent agents in a game environment </a:t>
            </a:r>
          </a:p>
        </p:txBody>
      </p:sp>
      <p:pic>
        <p:nvPicPr>
          <p:cNvPr id="18" name="Εικόνα 17" descr="Εικόνα που περιέχει κείμενο, γραμματοσειρά, λογότυπο, έμβλημα&#10;&#10;Περιγραφή που δημιουργήθηκε αυτόματα">
            <a:extLst>
              <a:ext uri="{FF2B5EF4-FFF2-40B4-BE49-F238E27FC236}">
                <a16:creationId xmlns:a16="http://schemas.microsoft.com/office/drawing/2014/main" id="{FE8D9084-9BB0-6297-EBC0-139137DB7AA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23096"/>
            <a:ext cx="6181357" cy="2243333"/>
          </a:xfrm>
          <a:prstGeom prst="rect">
            <a:avLst/>
          </a:prstGeom>
        </p:spPr>
      </p:pic>
      <p:sp>
        <p:nvSpPr>
          <p:cNvPr id="19" name="TextBox 9">
            <a:extLst>
              <a:ext uri="{FF2B5EF4-FFF2-40B4-BE49-F238E27FC236}">
                <a16:creationId xmlns:a16="http://schemas.microsoft.com/office/drawing/2014/main" id="{E1AA2E97-9AD9-6C62-6598-443402E651BF}"/>
              </a:ext>
            </a:extLst>
          </p:cNvPr>
          <p:cNvSpPr txBox="1"/>
          <p:nvPr/>
        </p:nvSpPr>
        <p:spPr>
          <a:xfrm>
            <a:off x="772443" y="8539736"/>
            <a:ext cx="12462216" cy="6123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spc="500" dirty="0">
                <a:solidFill>
                  <a:srgbClr val="162256"/>
                </a:solidFill>
                <a:latin typeface="Bookman Old Style" panose="02050604050505020204" pitchFamily="18" charset="0"/>
              </a:rPr>
              <a:t>George Tsialios</a:t>
            </a:r>
          </a:p>
        </p:txBody>
      </p:sp>
      <p:sp>
        <p:nvSpPr>
          <p:cNvPr id="7" name="Freeform 3">
            <a:extLst>
              <a:ext uri="{FF2B5EF4-FFF2-40B4-BE49-F238E27FC236}">
                <a16:creationId xmlns:a16="http://schemas.microsoft.com/office/drawing/2014/main" id="{36896A1F-7E6D-9B78-466D-712C7B11073D}"/>
              </a:ext>
            </a:extLst>
          </p:cNvPr>
          <p:cNvSpPr/>
          <p:nvPr/>
        </p:nvSpPr>
        <p:spPr>
          <a:xfrm rot="16200000">
            <a:off x="7736238" y="4281838"/>
            <a:ext cx="21273218" cy="9128145"/>
          </a:xfrm>
          <a:custGeom>
            <a:avLst/>
            <a:gdLst/>
            <a:ahLst/>
            <a:cxnLst/>
            <a:rect l="l" t="t" r="r" b="b"/>
            <a:pathLst>
              <a:path w="21273218" h="9128145">
                <a:moveTo>
                  <a:pt x="0" y="0"/>
                </a:moveTo>
                <a:lnTo>
                  <a:pt x="21273219" y="0"/>
                </a:lnTo>
                <a:lnTo>
                  <a:pt x="21273219" y="9128145"/>
                </a:lnTo>
                <a:lnTo>
                  <a:pt x="0" y="91281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6794" y="879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/>
          </a:p>
        </p:txBody>
      </p:sp>
      <p:sp>
        <p:nvSpPr>
          <p:cNvPr id="28" name="TextBox 28"/>
          <p:cNvSpPr txBox="1"/>
          <p:nvPr/>
        </p:nvSpPr>
        <p:spPr>
          <a:xfrm>
            <a:off x="-1" y="0"/>
            <a:ext cx="18288000" cy="15020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3015"/>
              </a:lnSpc>
              <a:spcBef>
                <a:spcPct val="0"/>
              </a:spcBef>
            </a:pPr>
            <a:r>
              <a:rPr lang="en-US" sz="7000" spc="3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RL algorithms categories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178209" y="5624704"/>
            <a:ext cx="3542623" cy="1751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7"/>
              </a:lnSpc>
            </a:pPr>
            <a:r>
              <a:rPr lang="en-US" sz="1722" spc="168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Lorem ipsum dolor sit amet, consectetur adipiscing elit. Duis vulputate nulla at ante rhoncus, vel efficitur felis condimentum. Proin odio odio.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475037" y="7781814"/>
            <a:ext cx="2974893" cy="520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08"/>
              </a:lnSpc>
              <a:spcBef>
                <a:spcPct val="0"/>
              </a:spcBef>
            </a:pPr>
            <a:r>
              <a:rPr lang="en-US" sz="3049" spc="298">
                <a:solidFill>
                  <a:srgbClr val="FDFBFB"/>
                </a:solidFill>
                <a:latin typeface="Oswald"/>
                <a:ea typeface="Oswald"/>
                <a:cs typeface="Oswald"/>
                <a:sym typeface="Oswald"/>
              </a:rPr>
              <a:t>STRATEGY N°3</a:t>
            </a:r>
          </a:p>
        </p:txBody>
      </p:sp>
      <p:grpSp>
        <p:nvGrpSpPr>
          <p:cNvPr id="48" name="Ομάδα 47">
            <a:extLst>
              <a:ext uri="{FF2B5EF4-FFF2-40B4-BE49-F238E27FC236}">
                <a16:creationId xmlns:a16="http://schemas.microsoft.com/office/drawing/2014/main" id="{FA033750-647A-89F9-DB64-30C45A6B8BB8}"/>
              </a:ext>
            </a:extLst>
          </p:cNvPr>
          <p:cNvGrpSpPr/>
          <p:nvPr/>
        </p:nvGrpSpPr>
        <p:grpSpPr>
          <a:xfrm>
            <a:off x="191056" y="2779209"/>
            <a:ext cx="5841259" cy="7079814"/>
            <a:chOff x="630184" y="2779209"/>
            <a:chExt cx="5841259" cy="7079814"/>
          </a:xfrm>
        </p:grpSpPr>
        <p:sp>
          <p:nvSpPr>
            <p:cNvPr id="8" name="Freeform 8"/>
            <p:cNvSpPr/>
            <p:nvPr/>
          </p:nvSpPr>
          <p:spPr>
            <a:xfrm>
              <a:off x="1387970" y="9421862"/>
              <a:ext cx="4128022" cy="437161"/>
            </a:xfrm>
            <a:custGeom>
              <a:avLst/>
              <a:gdLst/>
              <a:ahLst/>
              <a:cxnLst/>
              <a:rect l="l" t="t" r="r" b="b"/>
              <a:pathLst>
                <a:path w="4128022" h="437161">
                  <a:moveTo>
                    <a:pt x="0" y="0"/>
                  </a:moveTo>
                  <a:lnTo>
                    <a:pt x="4128021" y="0"/>
                  </a:lnTo>
                  <a:lnTo>
                    <a:pt x="4128021" y="437161"/>
                  </a:lnTo>
                  <a:lnTo>
                    <a:pt x="0" y="4371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  <p:txBody>
            <a:bodyPr/>
            <a:lstStyle/>
            <a:p>
              <a:endParaRPr lang="el-GR" dirty="0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630184" y="5640152"/>
              <a:ext cx="3542623" cy="17513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77"/>
                </a:lnSpc>
              </a:pPr>
              <a:r>
                <a:rPr lang="en-US" sz="1722" spc="168">
                  <a:solidFill>
                    <a:srgbClr val="FFFBFB"/>
                  </a:solidFill>
                  <a:latin typeface="DM Sans"/>
                  <a:ea typeface="DM Sans"/>
                  <a:cs typeface="DM Sans"/>
                  <a:sym typeface="DM Sans"/>
                </a:rPr>
                <a:t>Lorem ipsum dolor sit amet, consectetur adipiscing elit. Duis vulputate nulla at ante rhoncus, vel efficitur felis condimentum. Proin odio odio.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922816" y="7797262"/>
              <a:ext cx="2974893" cy="5208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208"/>
                </a:lnSpc>
                <a:spcBef>
                  <a:spcPct val="0"/>
                </a:spcBef>
              </a:pPr>
              <a:r>
                <a:rPr lang="en-US" sz="3049" spc="298">
                  <a:solidFill>
                    <a:srgbClr val="FDFBFB"/>
                  </a:solidFill>
                  <a:latin typeface="Oswald"/>
                  <a:ea typeface="Oswald"/>
                  <a:cs typeface="Oswald"/>
                  <a:sym typeface="Oswald"/>
                </a:rPr>
                <a:t>STRATEGY N°2</a:t>
              </a:r>
            </a:p>
          </p:txBody>
        </p:sp>
        <p:sp>
          <p:nvSpPr>
            <p:cNvPr id="46" name="Ορθογώνιο: Στρογγύλεμα γωνιών 45">
              <a:extLst>
                <a:ext uri="{FF2B5EF4-FFF2-40B4-BE49-F238E27FC236}">
                  <a16:creationId xmlns:a16="http://schemas.microsoft.com/office/drawing/2014/main" id="{2C1C9551-91DD-9E35-1407-D4583C032887}"/>
                </a:ext>
              </a:extLst>
            </p:cNvPr>
            <p:cNvSpPr/>
            <p:nvPr/>
          </p:nvSpPr>
          <p:spPr>
            <a:xfrm>
              <a:off x="764678" y="2779209"/>
              <a:ext cx="5345114" cy="6667500"/>
            </a:xfrm>
            <a:prstGeom prst="roundRect">
              <a:avLst/>
            </a:prstGeom>
            <a:solidFill>
              <a:srgbClr val="172256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 dirty="0"/>
            </a:p>
          </p:txBody>
        </p:sp>
        <p:sp>
          <p:nvSpPr>
            <p:cNvPr id="45" name="Freeform 4">
              <a:extLst>
                <a:ext uri="{FF2B5EF4-FFF2-40B4-BE49-F238E27FC236}">
                  <a16:creationId xmlns:a16="http://schemas.microsoft.com/office/drawing/2014/main" id="{C076A9CC-E47D-8E40-7DAE-C97EF64D74CE}"/>
                </a:ext>
              </a:extLst>
            </p:cNvPr>
            <p:cNvSpPr/>
            <p:nvPr/>
          </p:nvSpPr>
          <p:spPr>
            <a:xfrm>
              <a:off x="764677" y="2779209"/>
              <a:ext cx="5345115" cy="2074937"/>
            </a:xfrm>
            <a:prstGeom prst="round2SameRect">
              <a:avLst>
                <a:gd name="adj1" fmla="val 40834"/>
                <a:gd name="adj2" fmla="val 0"/>
              </a:avLst>
            </a:prstGeom>
            <a:solidFill>
              <a:schemeClr val="tx2">
                <a:lumMod val="50000"/>
              </a:schemeClr>
            </a:solidFill>
          </p:spPr>
          <p:txBody>
            <a:bodyPr/>
            <a:lstStyle/>
            <a:p>
              <a:endParaRPr lang="el-GR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255ACDB-34C0-2F6A-FE14-06BF628C389F}"/>
                </a:ext>
              </a:extLst>
            </p:cNvPr>
            <p:cNvSpPr txBox="1"/>
            <p:nvPr/>
          </p:nvSpPr>
          <p:spPr>
            <a:xfrm>
              <a:off x="779425" y="3082434"/>
              <a:ext cx="534511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Policy optimization</a:t>
              </a:r>
              <a:endParaRPr lang="el-GR" sz="2600" b="1" dirty="0">
                <a:solidFill>
                  <a:srgbClr val="FDFCDF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D2E49C9-E719-AA95-2212-0612C5E24613}"/>
                </a:ext>
              </a:extLst>
            </p:cNvPr>
            <p:cNvSpPr txBox="1"/>
            <p:nvPr/>
          </p:nvSpPr>
          <p:spPr>
            <a:xfrm>
              <a:off x="779424" y="3775611"/>
              <a:ext cx="534511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 </a:t>
              </a:r>
              <a:r>
                <a:rPr lang="el-GR" sz="44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α</a:t>
              </a:r>
              <a:r>
                <a:rPr lang="en-US" sz="4400" baseline="-250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t+1</a:t>
              </a:r>
              <a:r>
                <a:rPr lang="en-US" sz="4400" baseline="300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 </a:t>
              </a:r>
              <a:r>
                <a:rPr lang="en-US" sz="44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= </a:t>
              </a:r>
              <a:r>
                <a:rPr lang="el-GR" sz="44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π(</a:t>
              </a:r>
              <a:r>
                <a:rPr lang="en-US" sz="4400" dirty="0" err="1">
                  <a:solidFill>
                    <a:srgbClr val="FDFCDF"/>
                  </a:solidFill>
                  <a:latin typeface="Bookman Old Style" panose="02050604050505020204" pitchFamily="18" charset="0"/>
                </a:rPr>
                <a:t>s</a:t>
              </a:r>
              <a:r>
                <a:rPr lang="en-US" sz="4400" baseline="-25000" dirty="0" err="1">
                  <a:solidFill>
                    <a:srgbClr val="FDFCDF"/>
                  </a:solidFill>
                  <a:latin typeface="Bookman Old Style" panose="02050604050505020204" pitchFamily="18" charset="0"/>
                </a:rPr>
                <a:t>t</a:t>
              </a:r>
              <a:r>
                <a:rPr lang="en-US" sz="44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)</a:t>
              </a:r>
              <a:endParaRPr lang="el-GR" sz="4400" dirty="0">
                <a:solidFill>
                  <a:srgbClr val="FDFCDF"/>
                </a:solidFill>
                <a:latin typeface="Bookman Old Style" panose="02050604050505020204" pitchFamily="18" charset="0"/>
              </a:endParaRPr>
            </a:p>
          </p:txBody>
        </p:sp>
        <p:cxnSp>
          <p:nvCxnSpPr>
            <p:cNvPr id="42" name="Ευθεία γραμμή σύνδεσης 41">
              <a:extLst>
                <a:ext uri="{FF2B5EF4-FFF2-40B4-BE49-F238E27FC236}">
                  <a16:creationId xmlns:a16="http://schemas.microsoft.com/office/drawing/2014/main" id="{099334DA-1427-BCDB-99B8-60A475AD14BB}"/>
                </a:ext>
              </a:extLst>
            </p:cNvPr>
            <p:cNvCxnSpPr/>
            <p:nvPr/>
          </p:nvCxnSpPr>
          <p:spPr>
            <a:xfrm>
              <a:off x="779424" y="4811128"/>
              <a:ext cx="5345115" cy="0"/>
            </a:xfrm>
            <a:prstGeom prst="line">
              <a:avLst/>
            </a:prstGeom>
            <a:ln w="28575">
              <a:solidFill>
                <a:srgbClr val="FDFCD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A5C1F1A-B661-1628-1516-D22CED0182C5}"/>
                </a:ext>
              </a:extLst>
            </p:cNvPr>
            <p:cNvSpPr txBox="1"/>
            <p:nvPr/>
          </p:nvSpPr>
          <p:spPr>
            <a:xfrm>
              <a:off x="1126328" y="5336561"/>
              <a:ext cx="4983464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They learn the policy </a:t>
              </a:r>
              <a:r>
                <a:rPr lang="el-GR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π </a:t>
              </a:r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directly</a:t>
              </a:r>
              <a:endParaRPr lang="el-GR" sz="2600" b="1" dirty="0">
                <a:solidFill>
                  <a:srgbClr val="FDFCDF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647D79D-C763-432E-A5D1-F47A31708C00}"/>
                </a:ext>
              </a:extLst>
            </p:cNvPr>
            <p:cNvSpPr txBox="1"/>
            <p:nvPr/>
          </p:nvSpPr>
          <p:spPr>
            <a:xfrm>
              <a:off x="1126328" y="6558971"/>
              <a:ext cx="5345115" cy="1421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Examples</a:t>
              </a:r>
              <a:r>
                <a:rPr lang="el-GR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:</a:t>
              </a:r>
            </a:p>
            <a:p>
              <a:pPr marL="457200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PPO</a:t>
              </a:r>
            </a:p>
          </p:txBody>
        </p:sp>
      </p:grpSp>
      <p:grpSp>
        <p:nvGrpSpPr>
          <p:cNvPr id="49" name="Ομάδα 48">
            <a:extLst>
              <a:ext uri="{FF2B5EF4-FFF2-40B4-BE49-F238E27FC236}">
                <a16:creationId xmlns:a16="http://schemas.microsoft.com/office/drawing/2014/main" id="{74D298E0-6E85-AE23-CD12-35184632DED8}"/>
              </a:ext>
            </a:extLst>
          </p:cNvPr>
          <p:cNvGrpSpPr/>
          <p:nvPr/>
        </p:nvGrpSpPr>
        <p:grpSpPr>
          <a:xfrm>
            <a:off x="6223371" y="2779209"/>
            <a:ext cx="5774012" cy="7079814"/>
            <a:chOff x="630184" y="2779209"/>
            <a:chExt cx="5774012" cy="7079814"/>
          </a:xfrm>
        </p:grpSpPr>
        <p:sp>
          <p:nvSpPr>
            <p:cNvPr id="50" name="Freeform 8">
              <a:extLst>
                <a:ext uri="{FF2B5EF4-FFF2-40B4-BE49-F238E27FC236}">
                  <a16:creationId xmlns:a16="http://schemas.microsoft.com/office/drawing/2014/main" id="{A22CA43F-755D-20FB-DEF1-97D4810E5781}"/>
                </a:ext>
              </a:extLst>
            </p:cNvPr>
            <p:cNvSpPr/>
            <p:nvPr/>
          </p:nvSpPr>
          <p:spPr>
            <a:xfrm>
              <a:off x="1387970" y="9421862"/>
              <a:ext cx="4128022" cy="437161"/>
            </a:xfrm>
            <a:custGeom>
              <a:avLst/>
              <a:gdLst/>
              <a:ahLst/>
              <a:cxnLst/>
              <a:rect l="l" t="t" r="r" b="b"/>
              <a:pathLst>
                <a:path w="4128022" h="437161">
                  <a:moveTo>
                    <a:pt x="0" y="0"/>
                  </a:moveTo>
                  <a:lnTo>
                    <a:pt x="4128021" y="0"/>
                  </a:lnTo>
                  <a:lnTo>
                    <a:pt x="4128021" y="437161"/>
                  </a:lnTo>
                  <a:lnTo>
                    <a:pt x="0" y="4371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  <p:txBody>
            <a:bodyPr/>
            <a:lstStyle/>
            <a:p>
              <a:endParaRPr lang="el-GR" dirty="0"/>
            </a:p>
          </p:txBody>
        </p:sp>
        <p:sp>
          <p:nvSpPr>
            <p:cNvPr id="51" name="TextBox 30">
              <a:extLst>
                <a:ext uri="{FF2B5EF4-FFF2-40B4-BE49-F238E27FC236}">
                  <a16:creationId xmlns:a16="http://schemas.microsoft.com/office/drawing/2014/main" id="{CA6CF894-DFD6-08D6-A13F-C27149A06D1D}"/>
                </a:ext>
              </a:extLst>
            </p:cNvPr>
            <p:cNvSpPr txBox="1"/>
            <p:nvPr/>
          </p:nvSpPr>
          <p:spPr>
            <a:xfrm>
              <a:off x="630184" y="5640152"/>
              <a:ext cx="3542623" cy="17513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77"/>
                </a:lnSpc>
              </a:pPr>
              <a:r>
                <a:rPr lang="en-US" sz="1722" spc="168">
                  <a:solidFill>
                    <a:srgbClr val="FFFBFB"/>
                  </a:solidFill>
                  <a:latin typeface="DM Sans"/>
                  <a:ea typeface="DM Sans"/>
                  <a:cs typeface="DM Sans"/>
                  <a:sym typeface="DM Sans"/>
                </a:rPr>
                <a:t>Lorem ipsum dolor sit amet, consectetur adipiscing elit. Duis vulputate nulla at ante rhoncus, vel efficitur felis condimentum. Proin odio odio.</a:t>
              </a:r>
            </a:p>
          </p:txBody>
        </p:sp>
        <p:sp>
          <p:nvSpPr>
            <p:cNvPr id="52" name="TextBox 33">
              <a:extLst>
                <a:ext uri="{FF2B5EF4-FFF2-40B4-BE49-F238E27FC236}">
                  <a16:creationId xmlns:a16="http://schemas.microsoft.com/office/drawing/2014/main" id="{D4833310-396A-01D1-A17D-E62C68AC035D}"/>
                </a:ext>
              </a:extLst>
            </p:cNvPr>
            <p:cNvSpPr txBox="1"/>
            <p:nvPr/>
          </p:nvSpPr>
          <p:spPr>
            <a:xfrm>
              <a:off x="922816" y="7797262"/>
              <a:ext cx="2974893" cy="5208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208"/>
                </a:lnSpc>
                <a:spcBef>
                  <a:spcPct val="0"/>
                </a:spcBef>
              </a:pPr>
              <a:r>
                <a:rPr lang="en-US" sz="3049" spc="298">
                  <a:solidFill>
                    <a:srgbClr val="FDFBFB"/>
                  </a:solidFill>
                  <a:latin typeface="Oswald"/>
                  <a:ea typeface="Oswald"/>
                  <a:cs typeface="Oswald"/>
                  <a:sym typeface="Oswald"/>
                </a:rPr>
                <a:t>STRATEGY N°2</a:t>
              </a:r>
            </a:p>
          </p:txBody>
        </p:sp>
        <p:sp>
          <p:nvSpPr>
            <p:cNvPr id="53" name="Ορθογώνιο: Στρογγύλεμα γωνιών 52">
              <a:extLst>
                <a:ext uri="{FF2B5EF4-FFF2-40B4-BE49-F238E27FC236}">
                  <a16:creationId xmlns:a16="http://schemas.microsoft.com/office/drawing/2014/main" id="{67649F93-8658-36D8-412A-4F4DB8808D0B}"/>
                </a:ext>
              </a:extLst>
            </p:cNvPr>
            <p:cNvSpPr/>
            <p:nvPr/>
          </p:nvSpPr>
          <p:spPr>
            <a:xfrm>
              <a:off x="764678" y="2779209"/>
              <a:ext cx="5345114" cy="6667500"/>
            </a:xfrm>
            <a:prstGeom prst="roundRect">
              <a:avLst/>
            </a:prstGeom>
            <a:solidFill>
              <a:srgbClr val="172256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 dirty="0"/>
            </a:p>
          </p:txBody>
        </p:sp>
        <p:sp>
          <p:nvSpPr>
            <p:cNvPr id="54" name="Freeform 4">
              <a:extLst>
                <a:ext uri="{FF2B5EF4-FFF2-40B4-BE49-F238E27FC236}">
                  <a16:creationId xmlns:a16="http://schemas.microsoft.com/office/drawing/2014/main" id="{5051E489-7316-E351-E585-FFCA538EF6CE}"/>
                </a:ext>
              </a:extLst>
            </p:cNvPr>
            <p:cNvSpPr/>
            <p:nvPr/>
          </p:nvSpPr>
          <p:spPr>
            <a:xfrm>
              <a:off x="764677" y="2779209"/>
              <a:ext cx="5345115" cy="2074937"/>
            </a:xfrm>
            <a:prstGeom prst="round2SameRect">
              <a:avLst>
                <a:gd name="adj1" fmla="val 40834"/>
                <a:gd name="adj2" fmla="val 0"/>
              </a:avLst>
            </a:prstGeom>
            <a:solidFill>
              <a:schemeClr val="tx2">
                <a:lumMod val="50000"/>
              </a:schemeClr>
            </a:solidFill>
          </p:spPr>
          <p:txBody>
            <a:bodyPr/>
            <a:lstStyle/>
            <a:p>
              <a:endParaRPr lang="el-GR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BA70BF-C6C4-0CAC-F911-636C885590B6}"/>
                </a:ext>
              </a:extLst>
            </p:cNvPr>
            <p:cNvSpPr txBox="1"/>
            <p:nvPr/>
          </p:nvSpPr>
          <p:spPr>
            <a:xfrm>
              <a:off x="779425" y="3082434"/>
              <a:ext cx="534511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Actor - Critic</a:t>
              </a:r>
              <a:endParaRPr lang="el-GR" sz="2600" b="1" dirty="0">
                <a:solidFill>
                  <a:srgbClr val="FDFCDF"/>
                </a:solidFill>
                <a:latin typeface="Bookman Old Style" panose="02050604050505020204" pitchFamily="18" charset="0"/>
              </a:endParaRPr>
            </a:p>
          </p:txBody>
        </p:sp>
        <p:cxnSp>
          <p:nvCxnSpPr>
            <p:cNvPr id="57" name="Ευθεία γραμμή σύνδεσης 56">
              <a:extLst>
                <a:ext uri="{FF2B5EF4-FFF2-40B4-BE49-F238E27FC236}">
                  <a16:creationId xmlns:a16="http://schemas.microsoft.com/office/drawing/2014/main" id="{75FFB8CB-58FE-14B1-6510-FFD0D67AF0EF}"/>
                </a:ext>
              </a:extLst>
            </p:cNvPr>
            <p:cNvCxnSpPr/>
            <p:nvPr/>
          </p:nvCxnSpPr>
          <p:spPr>
            <a:xfrm>
              <a:off x="779424" y="4811128"/>
              <a:ext cx="5345115" cy="0"/>
            </a:xfrm>
            <a:prstGeom prst="line">
              <a:avLst/>
            </a:prstGeom>
            <a:ln w="28575">
              <a:solidFill>
                <a:srgbClr val="FDFCD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14769F0-6DEB-6687-FC71-99E2533C5613}"/>
                </a:ext>
              </a:extLst>
            </p:cNvPr>
            <p:cNvSpPr txBox="1"/>
            <p:nvPr/>
          </p:nvSpPr>
          <p:spPr>
            <a:xfrm>
              <a:off x="1020341" y="5169539"/>
              <a:ext cx="5060941" cy="1224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Actor</a:t>
              </a:r>
              <a:r>
                <a:rPr lang="el-GR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: </a:t>
              </a:r>
              <a:r>
                <a:rPr lang="en-US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chooses an action</a:t>
              </a:r>
              <a:endParaRPr lang="el-GR" sz="2600" dirty="0">
                <a:solidFill>
                  <a:srgbClr val="FDFCDF"/>
                </a:solidFill>
                <a:latin typeface="Bookman Old Style" panose="020506040505050202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Critic</a:t>
              </a:r>
              <a:r>
                <a:rPr lang="el-GR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: </a:t>
              </a:r>
              <a:r>
                <a:rPr lang="en-US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evaluates the action</a:t>
              </a:r>
              <a:endParaRPr lang="el-GR" sz="2600" b="1" dirty="0">
                <a:solidFill>
                  <a:srgbClr val="FDFCDF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BC26CBF-8FDC-54ED-D610-7CA93CD1E869}"/>
                </a:ext>
              </a:extLst>
            </p:cNvPr>
            <p:cNvSpPr txBox="1"/>
            <p:nvPr/>
          </p:nvSpPr>
          <p:spPr>
            <a:xfrm>
              <a:off x="1059081" y="6537731"/>
              <a:ext cx="5345115" cy="26251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Examples</a:t>
              </a:r>
              <a:r>
                <a:rPr lang="el-GR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:</a:t>
              </a:r>
            </a:p>
            <a:p>
              <a:pPr marL="457200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DDPG</a:t>
              </a:r>
            </a:p>
            <a:p>
              <a:pPr marL="457200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TD3</a:t>
              </a:r>
            </a:p>
            <a:p>
              <a:pPr marL="457200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SAC</a:t>
              </a:r>
              <a:endParaRPr lang="el-GR" sz="2600" b="1" dirty="0">
                <a:solidFill>
                  <a:srgbClr val="FDFCDF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72CAE99C-5FB6-C8D0-D493-69652A6569E4}"/>
                </a:ext>
              </a:extLst>
            </p:cNvPr>
            <p:cNvSpPr txBox="1"/>
            <p:nvPr/>
          </p:nvSpPr>
          <p:spPr>
            <a:xfrm>
              <a:off x="782879" y="3867943"/>
              <a:ext cx="534511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Combines the other two</a:t>
              </a:r>
              <a:endParaRPr lang="el-GR" sz="3200" dirty="0">
                <a:solidFill>
                  <a:srgbClr val="FDFCDF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60" name="Ομάδα 59">
            <a:extLst>
              <a:ext uri="{FF2B5EF4-FFF2-40B4-BE49-F238E27FC236}">
                <a16:creationId xmlns:a16="http://schemas.microsoft.com/office/drawing/2014/main" id="{C3700557-87AD-61AB-E407-A6999AD2D661}"/>
              </a:ext>
            </a:extLst>
          </p:cNvPr>
          <p:cNvGrpSpPr/>
          <p:nvPr/>
        </p:nvGrpSpPr>
        <p:grpSpPr>
          <a:xfrm>
            <a:off x="12255686" y="2689206"/>
            <a:ext cx="5804709" cy="7079814"/>
            <a:chOff x="630184" y="2779209"/>
            <a:chExt cx="5804709" cy="7079814"/>
          </a:xfrm>
        </p:grpSpPr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37F9B8EB-5589-9ECC-0A09-BDF50FF94EED}"/>
                </a:ext>
              </a:extLst>
            </p:cNvPr>
            <p:cNvSpPr/>
            <p:nvPr/>
          </p:nvSpPr>
          <p:spPr>
            <a:xfrm>
              <a:off x="1387970" y="9421862"/>
              <a:ext cx="4128022" cy="437161"/>
            </a:xfrm>
            <a:custGeom>
              <a:avLst/>
              <a:gdLst/>
              <a:ahLst/>
              <a:cxnLst/>
              <a:rect l="l" t="t" r="r" b="b"/>
              <a:pathLst>
                <a:path w="4128022" h="437161">
                  <a:moveTo>
                    <a:pt x="0" y="0"/>
                  </a:moveTo>
                  <a:lnTo>
                    <a:pt x="4128021" y="0"/>
                  </a:lnTo>
                  <a:lnTo>
                    <a:pt x="4128021" y="437161"/>
                  </a:lnTo>
                  <a:lnTo>
                    <a:pt x="0" y="4371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  <p:txBody>
            <a:bodyPr/>
            <a:lstStyle/>
            <a:p>
              <a:endParaRPr lang="el-GR" dirty="0"/>
            </a:p>
          </p:txBody>
        </p:sp>
        <p:sp>
          <p:nvSpPr>
            <p:cNvPr id="62" name="TextBox 30">
              <a:extLst>
                <a:ext uri="{FF2B5EF4-FFF2-40B4-BE49-F238E27FC236}">
                  <a16:creationId xmlns:a16="http://schemas.microsoft.com/office/drawing/2014/main" id="{113FD839-FBCA-B497-D219-BF554DE9B198}"/>
                </a:ext>
              </a:extLst>
            </p:cNvPr>
            <p:cNvSpPr txBox="1"/>
            <p:nvPr/>
          </p:nvSpPr>
          <p:spPr>
            <a:xfrm>
              <a:off x="630184" y="5640152"/>
              <a:ext cx="3542623" cy="17513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77"/>
                </a:lnSpc>
              </a:pPr>
              <a:r>
                <a:rPr lang="en-US" sz="1722" spc="168">
                  <a:solidFill>
                    <a:srgbClr val="FFFBFB"/>
                  </a:solidFill>
                  <a:latin typeface="DM Sans"/>
                  <a:ea typeface="DM Sans"/>
                  <a:cs typeface="DM Sans"/>
                  <a:sym typeface="DM Sans"/>
                </a:rPr>
                <a:t>Lorem ipsum dolor sit amet, consectetur adipiscing elit. Duis vulputate nulla at ante rhoncus, vel efficitur felis condimentum. Proin odio odio.</a:t>
              </a:r>
            </a:p>
          </p:txBody>
        </p:sp>
        <p:sp>
          <p:nvSpPr>
            <p:cNvPr id="63" name="TextBox 33">
              <a:extLst>
                <a:ext uri="{FF2B5EF4-FFF2-40B4-BE49-F238E27FC236}">
                  <a16:creationId xmlns:a16="http://schemas.microsoft.com/office/drawing/2014/main" id="{C555691D-8AEA-D7EA-8FA8-7933395EE755}"/>
                </a:ext>
              </a:extLst>
            </p:cNvPr>
            <p:cNvSpPr txBox="1"/>
            <p:nvPr/>
          </p:nvSpPr>
          <p:spPr>
            <a:xfrm>
              <a:off x="922816" y="7797262"/>
              <a:ext cx="2974893" cy="5208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208"/>
                </a:lnSpc>
                <a:spcBef>
                  <a:spcPct val="0"/>
                </a:spcBef>
              </a:pPr>
              <a:r>
                <a:rPr lang="en-US" sz="3049" spc="298">
                  <a:solidFill>
                    <a:srgbClr val="FDFBFB"/>
                  </a:solidFill>
                  <a:latin typeface="Oswald"/>
                  <a:ea typeface="Oswald"/>
                  <a:cs typeface="Oswald"/>
                  <a:sym typeface="Oswald"/>
                </a:rPr>
                <a:t>STRATEGY N°2</a:t>
              </a:r>
            </a:p>
          </p:txBody>
        </p:sp>
        <p:sp>
          <p:nvSpPr>
            <p:cNvPr id="64" name="Ορθογώνιο: Στρογγύλεμα γωνιών 63">
              <a:extLst>
                <a:ext uri="{FF2B5EF4-FFF2-40B4-BE49-F238E27FC236}">
                  <a16:creationId xmlns:a16="http://schemas.microsoft.com/office/drawing/2014/main" id="{4030DBC8-9034-33A6-BB60-9A60AA6AC272}"/>
                </a:ext>
              </a:extLst>
            </p:cNvPr>
            <p:cNvSpPr/>
            <p:nvPr/>
          </p:nvSpPr>
          <p:spPr>
            <a:xfrm>
              <a:off x="764678" y="2779209"/>
              <a:ext cx="5345114" cy="6667500"/>
            </a:xfrm>
            <a:prstGeom prst="roundRect">
              <a:avLst/>
            </a:prstGeom>
            <a:solidFill>
              <a:srgbClr val="172256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 dirty="0"/>
            </a:p>
          </p:txBody>
        </p:sp>
        <p:sp>
          <p:nvSpPr>
            <p:cNvPr id="65" name="Freeform 4">
              <a:extLst>
                <a:ext uri="{FF2B5EF4-FFF2-40B4-BE49-F238E27FC236}">
                  <a16:creationId xmlns:a16="http://schemas.microsoft.com/office/drawing/2014/main" id="{3FA231AC-F6BC-0BA1-C468-862930D1A719}"/>
                </a:ext>
              </a:extLst>
            </p:cNvPr>
            <p:cNvSpPr/>
            <p:nvPr/>
          </p:nvSpPr>
          <p:spPr>
            <a:xfrm>
              <a:off x="764677" y="2779209"/>
              <a:ext cx="5345115" cy="2074937"/>
            </a:xfrm>
            <a:prstGeom prst="round2SameRect">
              <a:avLst>
                <a:gd name="adj1" fmla="val 40834"/>
                <a:gd name="adj2" fmla="val 0"/>
              </a:avLst>
            </a:prstGeom>
            <a:solidFill>
              <a:schemeClr val="tx2">
                <a:lumMod val="50000"/>
              </a:schemeClr>
            </a:solidFill>
          </p:spPr>
          <p:txBody>
            <a:bodyPr/>
            <a:lstStyle/>
            <a:p>
              <a:endParaRPr lang="el-GR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1051382-07DA-2ADF-038B-A4C4B52EA976}"/>
                </a:ext>
              </a:extLst>
            </p:cNvPr>
            <p:cNvSpPr txBox="1"/>
            <p:nvPr/>
          </p:nvSpPr>
          <p:spPr>
            <a:xfrm>
              <a:off x="779425" y="3082434"/>
              <a:ext cx="534511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Value estimation</a:t>
              </a:r>
              <a:endParaRPr lang="el-GR" sz="2600" b="1" dirty="0">
                <a:solidFill>
                  <a:srgbClr val="FDFCDF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C8E20D7-3128-D6FF-8566-A263642B6B4F}"/>
                </a:ext>
              </a:extLst>
            </p:cNvPr>
            <p:cNvSpPr txBox="1"/>
            <p:nvPr/>
          </p:nvSpPr>
          <p:spPr>
            <a:xfrm>
              <a:off x="779425" y="3775611"/>
              <a:ext cx="533036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2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 </a:t>
              </a:r>
              <a:r>
                <a:rPr lang="el-GR" sz="44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α</a:t>
              </a:r>
              <a:r>
                <a:rPr lang="en-US" sz="4400" baseline="-250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t+1</a:t>
              </a:r>
              <a:r>
                <a:rPr lang="en-US" sz="4400" baseline="300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 </a:t>
              </a:r>
              <a:r>
                <a:rPr lang="en-US" sz="44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= max</a:t>
              </a:r>
              <a:r>
                <a:rPr lang="el-GR" sz="4400" baseline="-250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α</a:t>
              </a:r>
              <a:r>
                <a:rPr lang="en-US" sz="44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4400" dirty="0">
                  <a:solidFill>
                    <a:srgbClr val="FDFCDF"/>
                  </a:solidFill>
                  <a:latin typeface="Book Antiqua" panose="02040602050305030304" pitchFamily="18" charset="0"/>
                </a:rPr>
                <a:t>Q</a:t>
              </a:r>
              <a:r>
                <a:rPr lang="en-US" sz="3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3600" dirty="0" err="1">
                  <a:solidFill>
                    <a:srgbClr val="FDFCDF"/>
                  </a:solidFill>
                  <a:latin typeface="Bookman Old Style" panose="02050604050505020204" pitchFamily="18" charset="0"/>
                </a:rPr>
                <a:t>s</a:t>
              </a:r>
              <a:r>
                <a:rPr lang="en-US" sz="3600" baseline="-25000" dirty="0" err="1">
                  <a:solidFill>
                    <a:srgbClr val="FDFCDF"/>
                  </a:solidFill>
                  <a:latin typeface="Bookman Old Style" panose="02050604050505020204" pitchFamily="18" charset="0"/>
                </a:rPr>
                <a:t>t</a:t>
              </a:r>
              <a:r>
                <a:rPr lang="en-US" sz="3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,</a:t>
              </a:r>
              <a:r>
                <a:rPr lang="el-GR" sz="3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α)</a:t>
              </a:r>
              <a:r>
                <a:rPr lang="el-GR" sz="44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)</a:t>
              </a:r>
            </a:p>
          </p:txBody>
        </p:sp>
        <p:cxnSp>
          <p:nvCxnSpPr>
            <p:cNvPr id="68" name="Ευθεία γραμμή σύνδεσης 67">
              <a:extLst>
                <a:ext uri="{FF2B5EF4-FFF2-40B4-BE49-F238E27FC236}">
                  <a16:creationId xmlns:a16="http://schemas.microsoft.com/office/drawing/2014/main" id="{4DF982AB-3964-6181-0B27-13D51AA5259D}"/>
                </a:ext>
              </a:extLst>
            </p:cNvPr>
            <p:cNvCxnSpPr/>
            <p:nvPr/>
          </p:nvCxnSpPr>
          <p:spPr>
            <a:xfrm>
              <a:off x="779424" y="4811128"/>
              <a:ext cx="5345115" cy="0"/>
            </a:xfrm>
            <a:prstGeom prst="line">
              <a:avLst/>
            </a:prstGeom>
            <a:ln w="28575">
              <a:solidFill>
                <a:srgbClr val="FDFCD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4A9F4B1-8A4E-7DFA-059F-23C6D31AAE6C}"/>
                </a:ext>
              </a:extLst>
            </p:cNvPr>
            <p:cNvSpPr txBox="1"/>
            <p:nvPr/>
          </p:nvSpPr>
          <p:spPr>
            <a:xfrm>
              <a:off x="1059082" y="5427059"/>
              <a:ext cx="4905987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They learn the policy </a:t>
              </a:r>
              <a:r>
                <a:rPr lang="el-GR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π </a:t>
              </a:r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indirectly</a:t>
              </a:r>
              <a:r>
                <a:rPr lang="el-GR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by learning state-action values</a:t>
              </a:r>
              <a:endParaRPr lang="el-GR" sz="2600" b="1" dirty="0">
                <a:solidFill>
                  <a:srgbClr val="FDFCDF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0405FA3-EE75-5445-D74A-91AB2749732A}"/>
                </a:ext>
              </a:extLst>
            </p:cNvPr>
            <p:cNvSpPr txBox="1"/>
            <p:nvPr/>
          </p:nvSpPr>
          <p:spPr>
            <a:xfrm>
              <a:off x="1089778" y="6618600"/>
              <a:ext cx="5345115" cy="1429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Examples</a:t>
              </a:r>
              <a:r>
                <a:rPr lang="el-GR" sz="2600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:</a:t>
              </a:r>
            </a:p>
            <a:p>
              <a:pPr marL="457200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600" b="1" dirty="0">
                  <a:solidFill>
                    <a:srgbClr val="FDFCDF"/>
                  </a:solidFill>
                  <a:latin typeface="Book Antiqua" panose="02040602050305030304" pitchFamily="18" charset="0"/>
                </a:rPr>
                <a:t>Q</a:t>
              </a:r>
              <a:r>
                <a:rPr lang="en-US" sz="2600" b="1" dirty="0">
                  <a:solidFill>
                    <a:srgbClr val="FDFCDF"/>
                  </a:solidFill>
                  <a:latin typeface="Bookman Old Style" panose="02050604050505020204" pitchFamily="18" charset="0"/>
                </a:rPr>
                <a:t>-Learning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2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169367" y="-10264537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" name="TextBox 3"/>
          <p:cNvSpPr txBox="1"/>
          <p:nvPr/>
        </p:nvSpPr>
        <p:spPr>
          <a:xfrm>
            <a:off x="1600200" y="2781300"/>
            <a:ext cx="13030200" cy="3421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48"/>
              </a:lnSpc>
            </a:pPr>
            <a:r>
              <a:rPr lang="en-US" sz="8800" b="1" spc="99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TRAINING</a:t>
            </a:r>
          </a:p>
          <a:p>
            <a:pPr algn="ctr">
              <a:lnSpc>
                <a:spcPts val="13948"/>
              </a:lnSpc>
            </a:pPr>
            <a:r>
              <a:rPr lang="en-US" sz="8800" b="1" spc="99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ENVIRONMENT</a:t>
            </a:r>
          </a:p>
        </p:txBody>
      </p:sp>
      <p:sp>
        <p:nvSpPr>
          <p:cNvPr id="4" name="Freeform 4"/>
          <p:cNvSpPr/>
          <p:nvPr/>
        </p:nvSpPr>
        <p:spPr>
          <a:xfrm>
            <a:off x="13944600" y="-377190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797177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488931">
            <a:off x="-4036879" y="-4871751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12" name="TextBox 12"/>
          <p:cNvSpPr txBox="1"/>
          <p:nvPr/>
        </p:nvSpPr>
        <p:spPr>
          <a:xfrm>
            <a:off x="1752600" y="502317"/>
            <a:ext cx="16306800" cy="1328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7000" b="1" spc="3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Parking Game</a:t>
            </a:r>
          </a:p>
        </p:txBody>
      </p:sp>
      <p:pic>
        <p:nvPicPr>
          <p:cNvPr id="9" name="Εικόνα 8" descr="Εικόνα που περιέχει στιγμιότυπο οθόνης, διάγραμμα, κείμενο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52E0B2BD-FD6C-9870-F904-ADFB92FB21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906" y="2902617"/>
            <a:ext cx="6850642" cy="6859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71E22F-38E4-D50A-CE92-DBDAFE8E13C4}"/>
              </a:ext>
            </a:extLst>
          </p:cNvPr>
          <p:cNvSpPr txBox="1"/>
          <p:nvPr/>
        </p:nvSpPr>
        <p:spPr>
          <a:xfrm>
            <a:off x="1018452" y="9177047"/>
            <a:ext cx="8382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Episode cutoffs/timeouts at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</a:t>
            </a:r>
            <a:r>
              <a: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30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sec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E6BCE9-D8D4-7105-2F91-3D19A372BF2E}"/>
              </a:ext>
            </a:extLst>
          </p:cNvPr>
          <p:cNvSpPr txBox="1"/>
          <p:nvPr/>
        </p:nvSpPr>
        <p:spPr>
          <a:xfrm>
            <a:off x="1018452" y="7922755"/>
            <a:ext cx="8153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Collision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mechanism</a:t>
            </a:r>
            <a:endParaRPr lang="el-GR" sz="3200" b="1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C02942-1D1D-E06A-B425-BBE7A7C1AF4F}"/>
              </a:ext>
            </a:extLst>
          </p:cNvPr>
          <p:cNvSpPr txBox="1"/>
          <p:nvPr/>
        </p:nvSpPr>
        <p:spPr>
          <a:xfrm>
            <a:off x="1018452" y="6668461"/>
            <a:ext cx="8647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Goal: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park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inside the spot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C64813-F087-4EC2-C564-2768C33FDD4A}"/>
              </a:ext>
            </a:extLst>
          </p:cNvPr>
          <p:cNvSpPr txBox="1"/>
          <p:nvPr/>
        </p:nvSpPr>
        <p:spPr>
          <a:xfrm>
            <a:off x="1018452" y="5440747"/>
            <a:ext cx="8538157" cy="531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1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random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available spot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8F9AF5-C1A0-410A-1ECA-4E0E225FEDEA}"/>
              </a:ext>
            </a:extLst>
          </p:cNvPr>
          <p:cNvSpPr txBox="1"/>
          <p:nvPr/>
        </p:nvSpPr>
        <p:spPr>
          <a:xfrm>
            <a:off x="1018452" y="4186453"/>
            <a:ext cx="8538157" cy="531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Random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starting position &amp; angle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0B9597-63F3-8600-37F5-39DD8187B27A}"/>
              </a:ext>
            </a:extLst>
          </p:cNvPr>
          <p:cNvSpPr txBox="1"/>
          <p:nvPr/>
        </p:nvSpPr>
        <p:spPr>
          <a:xfrm>
            <a:off x="1018452" y="2915578"/>
            <a:ext cx="8028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Parking lot of 10 spots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12913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11" grpId="0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0" y="432563"/>
            <a:ext cx="18287996" cy="1294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64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Overfitting Example</a:t>
            </a:r>
            <a:endParaRPr lang="en-US" sz="4800" b="1" spc="6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sp>
        <p:nvSpPr>
          <p:cNvPr id="21" name="TextBox 38">
            <a:extLst>
              <a:ext uri="{FF2B5EF4-FFF2-40B4-BE49-F238E27FC236}">
                <a16:creationId xmlns:a16="http://schemas.microsoft.com/office/drawing/2014/main" id="{590231E3-668E-E12D-6981-BBF5521543AC}"/>
              </a:ext>
            </a:extLst>
          </p:cNvPr>
          <p:cNvSpPr txBox="1"/>
          <p:nvPr/>
        </p:nvSpPr>
        <p:spPr>
          <a:xfrm>
            <a:off x="2421112" y="2636899"/>
            <a:ext cx="5078825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0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Training under </a:t>
            </a:r>
            <a:r>
              <a:rPr lang="en-US" sz="30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fixed </a:t>
            </a:r>
            <a:r>
              <a:rPr lang="en-US" sz="30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initial conditions</a:t>
            </a:r>
            <a:endParaRPr lang="el-GR" sz="30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8" name="TextBox 38">
            <a:extLst>
              <a:ext uri="{FF2B5EF4-FFF2-40B4-BE49-F238E27FC236}">
                <a16:creationId xmlns:a16="http://schemas.microsoft.com/office/drawing/2014/main" id="{3A89FE03-5822-21B7-7262-D241B0FD3BD1}"/>
              </a:ext>
            </a:extLst>
          </p:cNvPr>
          <p:cNvSpPr txBox="1"/>
          <p:nvPr/>
        </p:nvSpPr>
        <p:spPr>
          <a:xfrm>
            <a:off x="10591800" y="2636899"/>
            <a:ext cx="5638799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0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Testing under </a:t>
            </a:r>
            <a:r>
              <a:rPr lang="en-US" sz="30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different </a:t>
            </a:r>
            <a:r>
              <a:rPr lang="en-US" sz="30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initial conditions</a:t>
            </a:r>
            <a:endParaRPr lang="el-GR" sz="30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pic>
        <p:nvPicPr>
          <p:cNvPr id="9" name="Overfitting1">
            <a:hlinkClick r:id="" action="ppaction://media"/>
            <a:extLst>
              <a:ext uri="{FF2B5EF4-FFF2-40B4-BE49-F238E27FC236}">
                <a16:creationId xmlns:a16="http://schemas.microsoft.com/office/drawing/2014/main" id="{0B9C3E4E-483B-C6CA-B69E-309AE4D936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589"/>
          <a:stretch/>
        </p:blipFill>
        <p:spPr>
          <a:xfrm>
            <a:off x="1741075" y="3624350"/>
            <a:ext cx="6438900" cy="6422451"/>
          </a:xfrm>
          <a:prstGeom prst="rect">
            <a:avLst/>
          </a:prstGeom>
        </p:spPr>
      </p:pic>
      <p:pic>
        <p:nvPicPr>
          <p:cNvPr id="6" name="Overffiting-2-fast">
            <a:hlinkClick r:id="" action="ppaction://media"/>
            <a:extLst>
              <a:ext uri="{FF2B5EF4-FFF2-40B4-BE49-F238E27FC236}">
                <a16:creationId xmlns:a16="http://schemas.microsoft.com/office/drawing/2014/main" id="{7C79A5A2-7351-7473-B315-793E116A310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199973" y="3624349"/>
            <a:ext cx="6422452" cy="642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86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96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18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2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21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5774113">
            <a:off x="-2970083" y="-5702381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12" name="TextBox 12"/>
          <p:cNvSpPr txBox="1"/>
          <p:nvPr/>
        </p:nvSpPr>
        <p:spPr>
          <a:xfrm>
            <a:off x="838200" y="432563"/>
            <a:ext cx="16611600" cy="1328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7000" b="1" spc="786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Difficulty Levels</a:t>
            </a:r>
          </a:p>
        </p:txBody>
      </p:sp>
      <p:grpSp>
        <p:nvGrpSpPr>
          <p:cNvPr id="14" name="Group 2">
            <a:extLst>
              <a:ext uri="{FF2B5EF4-FFF2-40B4-BE49-F238E27FC236}">
                <a16:creationId xmlns:a16="http://schemas.microsoft.com/office/drawing/2014/main" id="{87D508DE-F24F-3247-7503-7238E3552A75}"/>
              </a:ext>
            </a:extLst>
          </p:cNvPr>
          <p:cNvGrpSpPr/>
          <p:nvPr/>
        </p:nvGrpSpPr>
        <p:grpSpPr>
          <a:xfrm>
            <a:off x="16611600" y="11275658"/>
            <a:ext cx="4959890" cy="4959890"/>
            <a:chOff x="0" y="0"/>
            <a:chExt cx="812800" cy="812800"/>
          </a:xfrm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B7297112-A52D-DBBB-D383-9AE35E1C9DE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2256"/>
            </a:solidFill>
          </p:spPr>
          <p:txBody>
            <a:bodyPr/>
            <a:lstStyle/>
            <a:p>
              <a:endParaRPr lang="el-GR" dirty="0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545F5D5C-F248-BCF5-1195-7DD5C9C64ABE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1" name="Freeform 8">
            <a:extLst>
              <a:ext uri="{FF2B5EF4-FFF2-40B4-BE49-F238E27FC236}">
                <a16:creationId xmlns:a16="http://schemas.microsoft.com/office/drawing/2014/main" id="{8EBE6DCE-27B1-9FC0-63C3-D9041E67045B}"/>
              </a:ext>
            </a:extLst>
          </p:cNvPr>
          <p:cNvSpPr/>
          <p:nvPr/>
        </p:nvSpPr>
        <p:spPr>
          <a:xfrm rot="14851995">
            <a:off x="8324864" y="11688518"/>
            <a:ext cx="12801600" cy="13135970"/>
          </a:xfrm>
          <a:custGeom>
            <a:avLst/>
            <a:gdLst/>
            <a:ahLst/>
            <a:cxnLst/>
            <a:rect l="l" t="t" r="r" b="b"/>
            <a:pathLst>
              <a:path w="12110389" h="12426705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grpSp>
        <p:nvGrpSpPr>
          <p:cNvPr id="22" name="Ομάδα 21">
            <a:extLst>
              <a:ext uri="{FF2B5EF4-FFF2-40B4-BE49-F238E27FC236}">
                <a16:creationId xmlns:a16="http://schemas.microsoft.com/office/drawing/2014/main" id="{5592A22A-B2A1-F863-1CE7-3C6D8298FC05}"/>
              </a:ext>
            </a:extLst>
          </p:cNvPr>
          <p:cNvGrpSpPr/>
          <p:nvPr/>
        </p:nvGrpSpPr>
        <p:grpSpPr>
          <a:xfrm>
            <a:off x="7250139" y="7105367"/>
            <a:ext cx="4496389" cy="2592071"/>
            <a:chOff x="6553200" y="7260073"/>
            <a:chExt cx="4496389" cy="2592071"/>
          </a:xfrm>
        </p:grpSpPr>
        <p:pic>
          <p:nvPicPr>
            <p:cNvPr id="13" name="Γραφικό 12">
              <a:extLst>
                <a:ext uri="{FF2B5EF4-FFF2-40B4-BE49-F238E27FC236}">
                  <a16:creationId xmlns:a16="http://schemas.microsoft.com/office/drawing/2014/main" id="{938DCBEC-B5B2-9955-5FCA-8D765233D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0180641">
              <a:off x="7310355" y="7260073"/>
              <a:ext cx="2592071" cy="2592071"/>
            </a:xfrm>
            <a:prstGeom prst="rect">
              <a:avLst/>
            </a:prstGeom>
          </p:spPr>
        </p:pic>
        <p:sp>
          <p:nvSpPr>
            <p:cNvPr id="17" name="TextBox 38">
              <a:extLst>
                <a:ext uri="{FF2B5EF4-FFF2-40B4-BE49-F238E27FC236}">
                  <a16:creationId xmlns:a16="http://schemas.microsoft.com/office/drawing/2014/main" id="{485BEC6A-E045-BBB5-09E5-4E792F114D32}"/>
                </a:ext>
              </a:extLst>
            </p:cNvPr>
            <p:cNvSpPr txBox="1"/>
            <p:nvPr/>
          </p:nvSpPr>
          <p:spPr>
            <a:xfrm>
              <a:off x="6553200" y="7391996"/>
              <a:ext cx="4496389" cy="46166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3000" b="1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Curriculum Learning</a:t>
              </a:r>
              <a:endParaRPr lang="el-GR" sz="30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</p:grpSp>
      <p:sp>
        <p:nvSpPr>
          <p:cNvPr id="8" name="TextBox 38">
            <a:extLst>
              <a:ext uri="{FF2B5EF4-FFF2-40B4-BE49-F238E27FC236}">
                <a16:creationId xmlns:a16="http://schemas.microsoft.com/office/drawing/2014/main" id="{00BAAF05-1A4C-92DF-EF14-0919450AFFC0}"/>
              </a:ext>
            </a:extLst>
          </p:cNvPr>
          <p:cNvSpPr txBox="1"/>
          <p:nvPr/>
        </p:nvSpPr>
        <p:spPr>
          <a:xfrm>
            <a:off x="781050" y="7225091"/>
            <a:ext cx="5688039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0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Level</a:t>
            </a:r>
            <a:r>
              <a:rPr lang="el-GR" sz="30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3 – </a:t>
            </a:r>
            <a:r>
              <a:rPr lang="en-US" sz="3000" b="1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Immediate </a:t>
            </a:r>
            <a:r>
              <a:rPr lang="en-US" sz="30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parking</a:t>
            </a:r>
            <a:r>
              <a:rPr lang="el-GR" sz="30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: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2925A1-4F5D-9042-C825-CE7B9C93EC6F}"/>
              </a:ext>
            </a:extLst>
          </p:cNvPr>
          <p:cNvSpPr txBox="1"/>
          <p:nvPr/>
        </p:nvSpPr>
        <p:spPr>
          <a:xfrm>
            <a:off x="781050" y="8186521"/>
            <a:ext cx="45893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As soon as the agent enters the parking spot</a:t>
            </a:r>
            <a:endParaRPr lang="el-GR" sz="3000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9" name="TextBox 38">
            <a:extLst>
              <a:ext uri="{FF2B5EF4-FFF2-40B4-BE49-F238E27FC236}">
                <a16:creationId xmlns:a16="http://schemas.microsoft.com/office/drawing/2014/main" id="{A19A0415-7FBA-CBD3-DA7D-66713F200E89}"/>
              </a:ext>
            </a:extLst>
          </p:cNvPr>
          <p:cNvSpPr txBox="1"/>
          <p:nvPr/>
        </p:nvSpPr>
        <p:spPr>
          <a:xfrm>
            <a:off x="12527578" y="7225091"/>
            <a:ext cx="4979373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0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Level</a:t>
            </a:r>
            <a:r>
              <a:rPr lang="el-GR" sz="30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4 – </a:t>
            </a:r>
            <a:r>
              <a:rPr lang="en-US" sz="3000" b="1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Real </a:t>
            </a:r>
            <a:r>
              <a:rPr lang="en-US" sz="30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parking</a:t>
            </a:r>
            <a:r>
              <a:rPr lang="el-GR" sz="30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46EACE-2526-370A-91AC-9CE9A0B797B5}"/>
              </a:ext>
            </a:extLst>
          </p:cNvPr>
          <p:cNvSpPr txBox="1"/>
          <p:nvPr/>
        </p:nvSpPr>
        <p:spPr>
          <a:xfrm>
            <a:off x="12527578" y="8208354"/>
            <a:ext cx="47009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0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+ 2 </a:t>
            </a:r>
            <a:r>
              <a:rPr lang="en-US" sz="30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consecutive seconds of immobility</a:t>
            </a:r>
            <a:endParaRPr lang="el-GR" sz="3000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AEACDA-0215-A50A-E93D-CAB6EED48EC6}"/>
              </a:ext>
            </a:extLst>
          </p:cNvPr>
          <p:cNvSpPr txBox="1"/>
          <p:nvPr/>
        </p:nvSpPr>
        <p:spPr>
          <a:xfrm>
            <a:off x="781050" y="2931235"/>
            <a:ext cx="12573899" cy="2725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sz="30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Best practice</a:t>
            </a:r>
            <a:r>
              <a:rPr lang="el-GR" sz="30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:</a:t>
            </a:r>
          </a:p>
          <a:p>
            <a:pPr marL="571500" indent="-571500">
              <a:lnSpc>
                <a:spcPct val="200000"/>
              </a:lnSpc>
              <a:buClr>
                <a:srgbClr val="172256"/>
              </a:buClr>
              <a:buSzPct val="100000"/>
              <a:buFont typeface="Bookman Old Style" panose="02050604050505020204" pitchFamily="18" charset="0"/>
              <a:buChar char="•"/>
            </a:pPr>
            <a:r>
              <a:rPr lang="en-US" sz="30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First train on </a:t>
            </a:r>
            <a:r>
              <a:rPr lang="en-US" sz="30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simpler versions</a:t>
            </a:r>
            <a:r>
              <a:rPr lang="en-US" sz="30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of the problem</a:t>
            </a:r>
            <a:endParaRPr lang="el-GR" sz="30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  <a:p>
            <a:pPr marL="571500" indent="-571500">
              <a:lnSpc>
                <a:spcPct val="200000"/>
              </a:lnSpc>
              <a:buClr>
                <a:srgbClr val="172256"/>
              </a:buClr>
              <a:buSzPct val="100000"/>
              <a:buFont typeface="Bookman Old Style" panose="02050604050505020204" pitchFamily="18" charset="0"/>
              <a:buChar char="•"/>
            </a:pPr>
            <a:r>
              <a:rPr lang="en-US" sz="30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Easier </a:t>
            </a:r>
            <a:r>
              <a:rPr lang="en-US" sz="30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parameter tuning</a:t>
            </a:r>
            <a:endParaRPr lang="el-GR" sz="3000" b="1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3122725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/>
      <p:bldP spid="9" grpId="0"/>
      <p:bldP spid="19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2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169367" y="-10264537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" name="TextBox 3"/>
          <p:cNvSpPr txBox="1"/>
          <p:nvPr/>
        </p:nvSpPr>
        <p:spPr>
          <a:xfrm>
            <a:off x="1371600" y="2933700"/>
            <a:ext cx="13030200" cy="33254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48"/>
              </a:lnSpc>
            </a:pPr>
            <a:r>
              <a:rPr lang="en-US" sz="8000" b="1" spc="99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TRAINING</a:t>
            </a:r>
            <a:r>
              <a:rPr lang="el-GR" sz="8800" b="1" spc="99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</a:t>
            </a:r>
            <a:endParaRPr lang="en-US" sz="8800" b="1" spc="99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  <a:p>
            <a:pPr algn="ctr">
              <a:lnSpc>
                <a:spcPts val="13948"/>
              </a:lnSpc>
            </a:pPr>
            <a:r>
              <a:rPr lang="en-US" sz="5400" b="1" spc="99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PROBLEMS &amp; SOLUTIONS</a:t>
            </a:r>
          </a:p>
        </p:txBody>
      </p:sp>
      <p:sp>
        <p:nvSpPr>
          <p:cNvPr id="4" name="Freeform 4"/>
          <p:cNvSpPr/>
          <p:nvPr/>
        </p:nvSpPr>
        <p:spPr>
          <a:xfrm>
            <a:off x="13944600" y="-377190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40747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190500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0" name="TextBox 38">
            <a:extLst>
              <a:ext uri="{FF2B5EF4-FFF2-40B4-BE49-F238E27FC236}">
                <a16:creationId xmlns:a16="http://schemas.microsoft.com/office/drawing/2014/main" id="{51F877D6-AFCB-496C-3CF7-524432B0A46C}"/>
              </a:ext>
            </a:extLst>
          </p:cNvPr>
          <p:cNvSpPr txBox="1"/>
          <p:nvPr/>
        </p:nvSpPr>
        <p:spPr>
          <a:xfrm>
            <a:off x="503919" y="7581900"/>
            <a:ext cx="6845380" cy="1830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30 sec → 0.13 sec</a:t>
            </a: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l-GR" sz="3200" dirty="0">
                <a:solidFill>
                  <a:srgbClr val="172256"/>
                </a:solidFill>
              </a:rPr>
              <a:t>×</a:t>
            </a:r>
            <a:r>
              <a:rPr lang="en-US" sz="3200" dirty="0"/>
              <a:t>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231 speed-up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pic>
        <p:nvPicPr>
          <p:cNvPr id="23" name="Εικόνα 22" descr="Εικόνα που περιέχει γραμματοσειρά, κείμενο, γραφικά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64C3BFE9-80EB-EC59-BC84-157F235767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34" r="7779"/>
          <a:stretch/>
        </p:blipFill>
        <p:spPr>
          <a:xfrm>
            <a:off x="275319" y="3172338"/>
            <a:ext cx="5715000" cy="1825781"/>
          </a:xfrm>
          <a:prstGeom prst="rect">
            <a:avLst/>
          </a:prstGeom>
        </p:spPr>
      </p:pic>
      <p:pic>
        <p:nvPicPr>
          <p:cNvPr id="25" name="Εικόνα 24">
            <a:extLst>
              <a:ext uri="{FF2B5EF4-FFF2-40B4-BE49-F238E27FC236}">
                <a16:creationId xmlns:a16="http://schemas.microsoft.com/office/drawing/2014/main" id="{A159021A-8D24-DCC5-A97D-59FB0CC063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37479" y="3242740"/>
            <a:ext cx="10075202" cy="2254021"/>
          </a:xfrm>
          <a:prstGeom prst="rect">
            <a:avLst/>
          </a:prstGeom>
        </p:spPr>
      </p:pic>
      <p:sp>
        <p:nvSpPr>
          <p:cNvPr id="26" name="TextBox 38">
            <a:extLst>
              <a:ext uri="{FF2B5EF4-FFF2-40B4-BE49-F238E27FC236}">
                <a16:creationId xmlns:a16="http://schemas.microsoft.com/office/drawing/2014/main" id="{A27BA337-B7EF-6053-B4A6-8360A8249CF8}"/>
              </a:ext>
            </a:extLst>
          </p:cNvPr>
          <p:cNvSpPr txBox="1"/>
          <p:nvPr/>
        </p:nvSpPr>
        <p:spPr>
          <a:xfrm>
            <a:off x="8077201" y="5589374"/>
            <a:ext cx="10210799" cy="6542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Using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multiple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systems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A88503AF-EEAC-DF32-1671-D67437D037F1}"/>
              </a:ext>
            </a:extLst>
          </p:cNvPr>
          <p:cNvSpPr txBox="1"/>
          <p:nvPr/>
        </p:nvSpPr>
        <p:spPr>
          <a:xfrm>
            <a:off x="418734" y="432563"/>
            <a:ext cx="17335866" cy="1307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Problem</a:t>
            </a:r>
            <a:r>
              <a:rPr lang="el-GR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</a:t>
            </a:r>
            <a:r>
              <a:rPr lang="en-US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#</a:t>
            </a:r>
            <a:r>
              <a:rPr lang="el-GR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1: </a:t>
            </a:r>
            <a:r>
              <a:rPr lang="en-US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Training time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DE57F0-72F6-13F9-1B9B-12C5C2475669}"/>
              </a:ext>
            </a:extLst>
          </p:cNvPr>
          <p:cNvSpPr txBox="1"/>
          <p:nvPr/>
        </p:nvSpPr>
        <p:spPr>
          <a:xfrm>
            <a:off x="7979950" y="6504682"/>
            <a:ext cx="9677399" cy="2907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Training on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GPU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. </a:t>
            </a:r>
            <a:r>
              <a:rPr lang="en-US" sz="3200" spc="26" dirty="0" err="1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eg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1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Μ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TD3 steps:</a:t>
            </a: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10.7 h → 6.03 h</a:t>
            </a: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l-GR" sz="3200" dirty="0">
                <a:solidFill>
                  <a:srgbClr val="172256"/>
                </a:solidFill>
              </a:rPr>
              <a:t>×</a:t>
            </a:r>
            <a:r>
              <a:rPr lang="en-US" sz="3200" dirty="0"/>
              <a:t>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1.7 speed-up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D371FF-5258-8EEC-600F-D9F1CB218BAD}"/>
              </a:ext>
            </a:extLst>
          </p:cNvPr>
          <p:cNvSpPr txBox="1"/>
          <p:nvPr/>
        </p:nvSpPr>
        <p:spPr>
          <a:xfrm>
            <a:off x="418734" y="5708175"/>
            <a:ext cx="627788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Training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without graphics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:</a:t>
            </a:r>
            <a:endParaRPr lang="el-GR" sz="3200" dirty="0"/>
          </a:p>
        </p:txBody>
      </p:sp>
    </p:spTree>
    <p:extLst>
      <p:ext uri="{BB962C8B-B14F-4D97-AF65-F5344CB8AC3E}">
        <p14:creationId xmlns:p14="http://schemas.microsoft.com/office/powerpoint/2010/main" val="2289858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418734" y="432563"/>
            <a:ext cx="17335866" cy="1307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Training time: results</a:t>
            </a:r>
          </a:p>
        </p:txBody>
      </p:sp>
      <p:sp>
        <p:nvSpPr>
          <p:cNvPr id="10" name="TextBox 38">
            <a:extLst>
              <a:ext uri="{FF2B5EF4-FFF2-40B4-BE49-F238E27FC236}">
                <a16:creationId xmlns:a16="http://schemas.microsoft.com/office/drawing/2014/main" id="{51F877D6-AFCB-496C-3CF7-524432B0A46C}"/>
              </a:ext>
            </a:extLst>
          </p:cNvPr>
          <p:cNvSpPr txBox="1"/>
          <p:nvPr/>
        </p:nvSpPr>
        <p:spPr>
          <a:xfrm>
            <a:off x="0" y="8903166"/>
            <a:ext cx="18287999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6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Total training duration</a:t>
            </a:r>
            <a:r>
              <a:rPr lang="el-GR" sz="36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: &gt; </a:t>
            </a:r>
            <a:r>
              <a:rPr lang="el-GR" sz="3600" b="1" spc="250" dirty="0">
                <a:solidFill>
                  <a:srgbClr val="C00000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98 </a:t>
            </a:r>
            <a:r>
              <a:rPr lang="en-US" sz="3600" b="1" spc="250" dirty="0">
                <a:solidFill>
                  <a:srgbClr val="C00000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days</a:t>
            </a:r>
            <a:endParaRPr lang="el-GR" sz="3600" b="1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graphicFrame>
        <p:nvGraphicFramePr>
          <p:cNvPr id="8" name="Chart 1">
            <a:extLst>
              <a:ext uri="{FF2B5EF4-FFF2-40B4-BE49-F238E27FC236}">
                <a16:creationId xmlns:a16="http://schemas.microsoft.com/office/drawing/2014/main" id="{0D1EF4F5-A230-1067-8E74-06E8B80C432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7157729"/>
              </p:ext>
            </p:extLst>
          </p:nvPr>
        </p:nvGraphicFramePr>
        <p:xfrm>
          <a:off x="412873" y="3356640"/>
          <a:ext cx="8192449" cy="4724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2">
            <a:extLst>
              <a:ext uri="{FF2B5EF4-FFF2-40B4-BE49-F238E27FC236}">
                <a16:creationId xmlns:a16="http://schemas.microsoft.com/office/drawing/2014/main" id="{A5D10078-CA69-A6D5-7775-0759FB7878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4350727"/>
              </p:ext>
            </p:extLst>
          </p:nvPr>
        </p:nvGraphicFramePr>
        <p:xfrm>
          <a:off x="10101413" y="3352830"/>
          <a:ext cx="8192449" cy="4724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16521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"/>
                                        <p:tgtEl>
                                          <p:spTgt spid="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1000"/>
                                        <p:tgtEl>
                                          <p:spTgt spid="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Graphic spid="8" grpId="0" uiExpand="1">
        <p:bldSub>
          <a:bldChart bld="series"/>
        </p:bldSub>
      </p:bldGraphic>
      <p:bldGraphic spid="9" grpId="0" uiExpand="1">
        <p:bldSub>
          <a:bldChart bld="series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04800" y="432563"/>
            <a:ext cx="17678400" cy="1307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Problem</a:t>
            </a:r>
            <a:r>
              <a:rPr lang="el-GR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</a:t>
            </a:r>
            <a:r>
              <a:rPr lang="en-US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#</a:t>
            </a:r>
            <a:r>
              <a:rPr lang="el-GR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2: </a:t>
            </a:r>
            <a:r>
              <a:rPr lang="en-US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Dimensionality curse</a:t>
            </a:r>
          </a:p>
        </p:txBody>
      </p:sp>
      <p:grpSp>
        <p:nvGrpSpPr>
          <p:cNvPr id="6" name="Ομάδα 5">
            <a:extLst>
              <a:ext uri="{FF2B5EF4-FFF2-40B4-BE49-F238E27FC236}">
                <a16:creationId xmlns:a16="http://schemas.microsoft.com/office/drawing/2014/main" id="{D909D502-C16A-C696-B4D5-4B04BB0765D7}"/>
              </a:ext>
            </a:extLst>
          </p:cNvPr>
          <p:cNvGrpSpPr/>
          <p:nvPr/>
        </p:nvGrpSpPr>
        <p:grpSpPr>
          <a:xfrm>
            <a:off x="0" y="3005470"/>
            <a:ext cx="18287996" cy="6906372"/>
            <a:chOff x="0" y="3005470"/>
            <a:chExt cx="18287996" cy="6906372"/>
          </a:xfrm>
        </p:grpSpPr>
        <p:sp>
          <p:nvSpPr>
            <p:cNvPr id="10" name="TextBox 38">
              <a:extLst>
                <a:ext uri="{FF2B5EF4-FFF2-40B4-BE49-F238E27FC236}">
                  <a16:creationId xmlns:a16="http://schemas.microsoft.com/office/drawing/2014/main" id="{51F877D6-AFCB-496C-3CF7-524432B0A46C}"/>
                </a:ext>
              </a:extLst>
            </p:cNvPr>
            <p:cNvSpPr txBox="1"/>
            <p:nvPr/>
          </p:nvSpPr>
          <p:spPr>
            <a:xfrm>
              <a:off x="0" y="3005470"/>
              <a:ext cx="18287996" cy="49244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Q-Learning is </a:t>
              </a:r>
              <a:r>
                <a:rPr lang="en-US" sz="3200" b="1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not</a:t>
              </a:r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 suitable for </a:t>
              </a:r>
              <a:r>
                <a:rPr lang="en-US" sz="3200" b="1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high-dimensional </a:t>
              </a:r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environments</a:t>
              </a:r>
              <a:r>
                <a:rPr lang="el-GR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.</a:t>
              </a:r>
            </a:p>
          </p:txBody>
        </p:sp>
        <p:sp>
          <p:nvSpPr>
            <p:cNvPr id="18" name="TextBox 38">
              <a:extLst>
                <a:ext uri="{FF2B5EF4-FFF2-40B4-BE49-F238E27FC236}">
                  <a16:creationId xmlns:a16="http://schemas.microsoft.com/office/drawing/2014/main" id="{3D2F18B2-3F30-C8BA-E828-3B9979418190}"/>
                </a:ext>
              </a:extLst>
            </p:cNvPr>
            <p:cNvSpPr txBox="1"/>
            <p:nvPr/>
          </p:nvSpPr>
          <p:spPr>
            <a:xfrm>
              <a:off x="174200" y="6390501"/>
              <a:ext cx="2724332" cy="55399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36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Q-table:</a:t>
              </a:r>
              <a:endParaRPr lang="el-GR" sz="36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  <p:pic>
          <p:nvPicPr>
            <p:cNvPr id="19" name="Εικόνα 18" descr="Εικόνα που περιέχει κείμενο, γραμματοσειρά, αριθμός, στιγμιότυπο οθόνης&#10;&#10;Περιγραφή που δημιουργήθηκε αυτόματα">
              <a:extLst>
                <a:ext uri="{FF2B5EF4-FFF2-40B4-BE49-F238E27FC236}">
                  <a16:creationId xmlns:a16="http://schemas.microsoft.com/office/drawing/2014/main" id="{2847AFBC-EE86-A249-3EDE-D5DA0B54F6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0323" y="4165532"/>
              <a:ext cx="9339978" cy="5746310"/>
            </a:xfrm>
            <a:prstGeom prst="rect">
              <a:avLst/>
            </a:prstGeom>
          </p:spPr>
        </p:pic>
      </p:grpSp>
      <p:cxnSp>
        <p:nvCxnSpPr>
          <p:cNvPr id="24" name="Ευθεία γραμμή σύνδεσης 23">
            <a:extLst>
              <a:ext uri="{FF2B5EF4-FFF2-40B4-BE49-F238E27FC236}">
                <a16:creationId xmlns:a16="http://schemas.microsoft.com/office/drawing/2014/main" id="{9B8540C6-F080-D00C-6F2C-B32F22FB7583}"/>
              </a:ext>
            </a:extLst>
          </p:cNvPr>
          <p:cNvCxnSpPr>
            <a:cxnSpLocks/>
          </p:cNvCxnSpPr>
          <p:nvPr/>
        </p:nvCxnSpPr>
        <p:spPr>
          <a:xfrm>
            <a:off x="11734800" y="6667500"/>
            <a:ext cx="2952393" cy="0"/>
          </a:xfrm>
          <a:prstGeom prst="line">
            <a:avLst/>
          </a:prstGeom>
          <a:ln w="57150">
            <a:solidFill>
              <a:srgbClr val="172256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38">
            <a:extLst>
              <a:ext uri="{FF2B5EF4-FFF2-40B4-BE49-F238E27FC236}">
                <a16:creationId xmlns:a16="http://schemas.microsoft.com/office/drawing/2014/main" id="{6E48ED04-49BA-FE88-B242-ADB7DE04420F}"/>
              </a:ext>
            </a:extLst>
          </p:cNvPr>
          <p:cNvSpPr txBox="1"/>
          <p:nvPr/>
        </p:nvSpPr>
        <p:spPr>
          <a:xfrm>
            <a:off x="15098169" y="5700402"/>
            <a:ext cx="2724332" cy="1563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Size:</a:t>
            </a:r>
            <a:endParaRPr lang="el-GR" sz="36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  <a:p>
            <a:pPr algn="ctr">
              <a:lnSpc>
                <a:spcPct val="150000"/>
              </a:lnSpc>
            </a:pPr>
            <a:r>
              <a:rPr lang="el-GR" sz="36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6.5 </a:t>
            </a:r>
            <a:r>
              <a:rPr lang="en-US" sz="36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TB</a:t>
            </a:r>
            <a:endParaRPr lang="el-GR" sz="3600" b="1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3814247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5400000">
            <a:off x="14780633" y="-4653574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12" name="TextBox 12"/>
          <p:cNvSpPr txBox="1"/>
          <p:nvPr/>
        </p:nvSpPr>
        <p:spPr>
          <a:xfrm>
            <a:off x="304800" y="432563"/>
            <a:ext cx="17678400" cy="1307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l-GR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1</a:t>
            </a:r>
            <a:r>
              <a:rPr lang="en-US" sz="7000" b="1" spc="600" baseline="30000" dirty="0" err="1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st</a:t>
            </a:r>
            <a:r>
              <a:rPr lang="el-GR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</a:t>
            </a:r>
            <a:r>
              <a:rPr lang="en-US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Solution</a:t>
            </a:r>
            <a:r>
              <a:rPr lang="el-GR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: </a:t>
            </a:r>
            <a:r>
              <a:rPr lang="en-US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Discretization</a:t>
            </a:r>
          </a:p>
        </p:txBody>
      </p:sp>
      <p:grpSp>
        <p:nvGrpSpPr>
          <p:cNvPr id="8" name="Ομάδα 7">
            <a:extLst>
              <a:ext uri="{FF2B5EF4-FFF2-40B4-BE49-F238E27FC236}">
                <a16:creationId xmlns:a16="http://schemas.microsoft.com/office/drawing/2014/main" id="{25675DF6-4B8B-E9FD-84C8-45DE6AF38D71}"/>
              </a:ext>
            </a:extLst>
          </p:cNvPr>
          <p:cNvGrpSpPr/>
          <p:nvPr/>
        </p:nvGrpSpPr>
        <p:grpSpPr>
          <a:xfrm>
            <a:off x="418734" y="2766703"/>
            <a:ext cx="17869262" cy="5404470"/>
            <a:chOff x="418734" y="2766703"/>
            <a:chExt cx="17869262" cy="5404470"/>
          </a:xfrm>
        </p:grpSpPr>
        <p:sp>
          <p:nvSpPr>
            <p:cNvPr id="10" name="TextBox 38">
              <a:extLst>
                <a:ext uri="{FF2B5EF4-FFF2-40B4-BE49-F238E27FC236}">
                  <a16:creationId xmlns:a16="http://schemas.microsoft.com/office/drawing/2014/main" id="{51F877D6-AFCB-496C-3CF7-524432B0A46C}"/>
                </a:ext>
              </a:extLst>
            </p:cNvPr>
            <p:cNvSpPr txBox="1"/>
            <p:nvPr/>
          </p:nvSpPr>
          <p:spPr>
            <a:xfrm>
              <a:off x="418734" y="2766703"/>
              <a:ext cx="17869262" cy="49244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Convert continuous states to discrete:</a:t>
              </a:r>
              <a:endPara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  <p:pic>
          <p:nvPicPr>
            <p:cNvPr id="9" name="Εικόνα 8" descr="Εικόνα που περιέχει κείμενο, στιγμιότυπο οθόνης, γραμματοσειρά, αριθμός&#10;&#10;Περιγραφή που δημιουργήθηκε αυτόματα">
              <a:extLst>
                <a:ext uri="{FF2B5EF4-FFF2-40B4-BE49-F238E27FC236}">
                  <a16:creationId xmlns:a16="http://schemas.microsoft.com/office/drawing/2014/main" id="{BE9C2CF7-B12B-A58D-A6D5-3296831F7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2343" y="4006906"/>
              <a:ext cx="15263314" cy="4164267"/>
            </a:xfrm>
            <a:prstGeom prst="rect">
              <a:avLst/>
            </a:prstGeom>
          </p:spPr>
        </p:pic>
      </p:grpSp>
      <p:sp>
        <p:nvSpPr>
          <p:cNvPr id="13" name="TextBox 38">
            <a:extLst>
              <a:ext uri="{FF2B5EF4-FFF2-40B4-BE49-F238E27FC236}">
                <a16:creationId xmlns:a16="http://schemas.microsoft.com/office/drawing/2014/main" id="{59B33A18-5D17-9F4A-47A3-BEA7904BB09A}"/>
              </a:ext>
            </a:extLst>
          </p:cNvPr>
          <p:cNvSpPr txBox="1"/>
          <p:nvPr/>
        </p:nvSpPr>
        <p:spPr>
          <a:xfrm>
            <a:off x="418734" y="8493777"/>
            <a:ext cx="17869261" cy="6542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Bookman Old Style" panose="02050604050505020204" pitchFamily="18" charset="0"/>
              <a:buChar char="–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The number of table items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remains high</a:t>
            </a:r>
            <a:endParaRPr lang="el-GR" sz="3200" b="1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F51B94-2C90-BC4D-FE7C-C1BAC2771790}"/>
              </a:ext>
            </a:extLst>
          </p:cNvPr>
          <p:cNvSpPr txBox="1"/>
          <p:nvPr/>
        </p:nvSpPr>
        <p:spPr>
          <a:xfrm>
            <a:off x="331808" y="9292896"/>
            <a:ext cx="15507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Bookman Old Style" panose="02050604050505020204" pitchFamily="18" charset="0"/>
              <a:buChar char="–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Further discretization leads to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information loss</a:t>
            </a:r>
            <a:endParaRPr lang="el-GR" sz="3200" b="1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3490388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B2BD7E9-A596-76D9-DA1D-C0E3261D0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81CDC0B-90FB-543F-FF77-E2FEA87EE102}"/>
              </a:ext>
            </a:extLst>
          </p:cNvPr>
          <p:cNvSpPr/>
          <p:nvPr/>
        </p:nvSpPr>
        <p:spPr>
          <a:xfrm flipH="1" flipV="1">
            <a:off x="0" y="50454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sp>
        <p:nvSpPr>
          <p:cNvPr id="27" name="Freeform 4">
            <a:extLst>
              <a:ext uri="{FF2B5EF4-FFF2-40B4-BE49-F238E27FC236}">
                <a16:creationId xmlns:a16="http://schemas.microsoft.com/office/drawing/2014/main" id="{95C5F465-A393-CA09-516A-9773EE471D1C}"/>
              </a:ext>
            </a:extLst>
          </p:cNvPr>
          <p:cNvSpPr/>
          <p:nvPr/>
        </p:nvSpPr>
        <p:spPr>
          <a:xfrm>
            <a:off x="2" y="0"/>
            <a:ext cx="18287996" cy="2400300"/>
          </a:xfrm>
          <a:custGeom>
            <a:avLst/>
            <a:gdLst/>
            <a:ahLst/>
            <a:cxnLst/>
            <a:rect l="l" t="t" r="r" b="b"/>
            <a:pathLst>
              <a:path w="4816592" h="812800">
                <a:moveTo>
                  <a:pt x="0" y="0"/>
                </a:moveTo>
                <a:lnTo>
                  <a:pt x="4816592" y="0"/>
                </a:lnTo>
                <a:lnTo>
                  <a:pt x="4816592" y="812800"/>
                </a:lnTo>
                <a:lnTo>
                  <a:pt x="0" y="812800"/>
                </a:lnTo>
                <a:close/>
              </a:path>
            </a:pathLst>
          </a:custGeom>
          <a:solidFill>
            <a:srgbClr val="172256"/>
          </a:solidFill>
        </p:spPr>
        <p:txBody>
          <a:bodyPr/>
          <a:lstStyle/>
          <a:p>
            <a:endParaRPr lang="el-GR" dirty="0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730F156D-D1B9-7945-EB33-F59D954A233F}"/>
              </a:ext>
            </a:extLst>
          </p:cNvPr>
          <p:cNvSpPr txBox="1"/>
          <p:nvPr/>
        </p:nvSpPr>
        <p:spPr>
          <a:xfrm>
            <a:off x="0" y="566804"/>
            <a:ext cx="18288000" cy="12666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7000" b="1" spc="786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Projects in other fields</a:t>
            </a:r>
          </a:p>
        </p:txBody>
      </p:sp>
      <p:grpSp>
        <p:nvGrpSpPr>
          <p:cNvPr id="19" name="Ομάδα 18">
            <a:extLst>
              <a:ext uri="{FF2B5EF4-FFF2-40B4-BE49-F238E27FC236}">
                <a16:creationId xmlns:a16="http://schemas.microsoft.com/office/drawing/2014/main" id="{90C32B02-CC29-5948-BA2F-1506090215CD}"/>
              </a:ext>
            </a:extLst>
          </p:cNvPr>
          <p:cNvGrpSpPr/>
          <p:nvPr/>
        </p:nvGrpSpPr>
        <p:grpSpPr>
          <a:xfrm>
            <a:off x="2032000" y="2967104"/>
            <a:ext cx="6096000" cy="7213140"/>
            <a:chOff x="2032000" y="2967104"/>
            <a:chExt cx="6096000" cy="7213140"/>
          </a:xfrm>
        </p:grpSpPr>
        <p:sp>
          <p:nvSpPr>
            <p:cNvPr id="22" name="TextBox 38">
              <a:extLst>
                <a:ext uri="{FF2B5EF4-FFF2-40B4-BE49-F238E27FC236}">
                  <a16:creationId xmlns:a16="http://schemas.microsoft.com/office/drawing/2014/main" id="{DF2C8E81-A663-3A55-E7F2-406A0FD9989E}"/>
                </a:ext>
              </a:extLst>
            </p:cNvPr>
            <p:cNvSpPr txBox="1"/>
            <p:nvPr/>
          </p:nvSpPr>
          <p:spPr>
            <a:xfrm>
              <a:off x="2032000" y="9318470"/>
              <a:ext cx="6095999" cy="86177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800" spc="26" dirty="0">
                  <a:solidFill>
                    <a:srgbClr val="172256"/>
                  </a:solidFill>
                  <a:latin typeface="Bookman Old Style" panose="02050604050505020204" pitchFamily="18" charset="0"/>
                </a:rPr>
                <a:t>Hotel Online</a:t>
              </a:r>
            </a:p>
            <a:p>
              <a:pPr algn="ctr"/>
              <a:r>
                <a:rPr lang="en-US" sz="2800" spc="26" dirty="0">
                  <a:solidFill>
                    <a:srgbClr val="172256"/>
                  </a:solidFill>
                  <a:latin typeface="Bookman Old Style" panose="02050604050505020204" pitchFamily="18" charset="0"/>
                </a:rPr>
                <a:t>Booking Application</a:t>
              </a:r>
              <a:r>
                <a:rPr lang="en-US" sz="28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 </a:t>
              </a:r>
            </a:p>
          </p:txBody>
        </p:sp>
        <p:pic>
          <p:nvPicPr>
            <p:cNvPr id="8" name="Εικόνα 7">
              <a:extLst>
                <a:ext uri="{FF2B5EF4-FFF2-40B4-BE49-F238E27FC236}">
                  <a16:creationId xmlns:a16="http://schemas.microsoft.com/office/drawing/2014/main" id="{1DE0D2AE-ED05-D386-B13D-DE592CB5E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776"/>
            <a:stretch/>
          </p:blipFill>
          <p:spPr>
            <a:xfrm>
              <a:off x="2032000" y="2967104"/>
              <a:ext cx="6096000" cy="6165493"/>
            </a:xfrm>
            <a:prstGeom prst="rect">
              <a:avLst/>
            </a:prstGeom>
            <a:ln w="12700">
              <a:noFill/>
              <a:prstDash val="lgDash"/>
            </a:ln>
          </p:spPr>
        </p:pic>
      </p:grpSp>
      <p:grpSp>
        <p:nvGrpSpPr>
          <p:cNvPr id="18" name="Ομάδα 17">
            <a:extLst>
              <a:ext uri="{FF2B5EF4-FFF2-40B4-BE49-F238E27FC236}">
                <a16:creationId xmlns:a16="http://schemas.microsoft.com/office/drawing/2014/main" id="{34AD9419-5877-65FF-8B6E-9DE512DB1C01}"/>
              </a:ext>
            </a:extLst>
          </p:cNvPr>
          <p:cNvGrpSpPr/>
          <p:nvPr/>
        </p:nvGrpSpPr>
        <p:grpSpPr>
          <a:xfrm>
            <a:off x="10159999" y="2967104"/>
            <a:ext cx="6096001" cy="7213140"/>
            <a:chOff x="10159999" y="2967104"/>
            <a:chExt cx="6096001" cy="7213140"/>
          </a:xfrm>
        </p:grpSpPr>
        <p:sp>
          <p:nvSpPr>
            <p:cNvPr id="31" name="TextBox 38">
              <a:extLst>
                <a:ext uri="{FF2B5EF4-FFF2-40B4-BE49-F238E27FC236}">
                  <a16:creationId xmlns:a16="http://schemas.microsoft.com/office/drawing/2014/main" id="{D56A8FD7-5095-828C-1EA7-5854D135FDD4}"/>
                </a:ext>
              </a:extLst>
            </p:cNvPr>
            <p:cNvSpPr txBox="1"/>
            <p:nvPr/>
          </p:nvSpPr>
          <p:spPr>
            <a:xfrm>
              <a:off x="10159999" y="9318470"/>
              <a:ext cx="6095999" cy="86177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800" spc="26" dirty="0">
                  <a:solidFill>
                    <a:srgbClr val="172256"/>
                  </a:solidFill>
                  <a:latin typeface="Bookman Old Style" panose="02050604050505020204" pitchFamily="18" charset="0"/>
                </a:rPr>
                <a:t>Flight Ticket </a:t>
              </a:r>
            </a:p>
            <a:p>
              <a:pPr algn="ctr"/>
              <a:r>
                <a:rPr lang="en-US" sz="2800" spc="26" dirty="0">
                  <a:solidFill>
                    <a:srgbClr val="172256"/>
                  </a:solidFill>
                  <a:latin typeface="Bookman Old Style" panose="02050604050505020204" pitchFamily="18" charset="0"/>
                </a:rPr>
                <a:t>Search &amp; Booking Application</a:t>
              </a:r>
              <a:endParaRPr lang="el-GR" sz="28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  <p:pic>
          <p:nvPicPr>
            <p:cNvPr id="4" name="Εικόνα 3">
              <a:extLst>
                <a:ext uri="{FF2B5EF4-FFF2-40B4-BE49-F238E27FC236}">
                  <a16:creationId xmlns:a16="http://schemas.microsoft.com/office/drawing/2014/main" id="{9EAA7E6C-E438-277F-58EE-DC1032398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60000" y="2967104"/>
              <a:ext cx="6096000" cy="3085200"/>
            </a:xfrm>
            <a:prstGeom prst="rect">
              <a:avLst/>
            </a:prstGeom>
          </p:spPr>
        </p:pic>
        <p:pic>
          <p:nvPicPr>
            <p:cNvPr id="17" name="Εικόνα 16">
              <a:extLst>
                <a:ext uri="{FF2B5EF4-FFF2-40B4-BE49-F238E27FC236}">
                  <a16:creationId xmlns:a16="http://schemas.microsoft.com/office/drawing/2014/main" id="{B5808C6C-4A86-4045-539A-EF9925C04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160001" y="6050343"/>
              <a:ext cx="6095999" cy="3081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6302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04800" y="432563"/>
            <a:ext cx="17678400" cy="1307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70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Discretization results</a:t>
            </a:r>
          </a:p>
        </p:txBody>
      </p:sp>
      <p:sp>
        <p:nvSpPr>
          <p:cNvPr id="10" name="TextBox 38">
            <a:extLst>
              <a:ext uri="{FF2B5EF4-FFF2-40B4-BE49-F238E27FC236}">
                <a16:creationId xmlns:a16="http://schemas.microsoft.com/office/drawing/2014/main" id="{51F877D6-AFCB-496C-3CF7-524432B0A46C}"/>
              </a:ext>
            </a:extLst>
          </p:cNvPr>
          <p:cNvSpPr txBox="1"/>
          <p:nvPr/>
        </p:nvSpPr>
        <p:spPr>
          <a:xfrm>
            <a:off x="418735" y="2832863"/>
            <a:ext cx="18135596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Level 3 –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Immediate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Parking:</a:t>
            </a:r>
            <a:endParaRPr lang="el-GR" sz="3200" b="1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pic>
        <p:nvPicPr>
          <p:cNvPr id="18" name="Εικόνα 17" descr="Εικόνα που περιέχει κείμενο, γραμματοσειρά, στιγμιότυπο οθόνης, γραφικός χαρακτήρας&#10;&#10;Περιγραφή που δημιουργήθηκε αυτόματα">
            <a:extLst>
              <a:ext uri="{FF2B5EF4-FFF2-40B4-BE49-F238E27FC236}">
                <a16:creationId xmlns:a16="http://schemas.microsoft.com/office/drawing/2014/main" id="{584E8B65-3A92-C012-E97B-9AAB5B9747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66"/>
          <a:stretch/>
        </p:blipFill>
        <p:spPr>
          <a:xfrm>
            <a:off x="9799395" y="4346362"/>
            <a:ext cx="8075349" cy="4853421"/>
          </a:xfrm>
          <a:prstGeom prst="rect">
            <a:avLst/>
          </a:prstGeom>
        </p:spPr>
      </p:pic>
      <p:grpSp>
        <p:nvGrpSpPr>
          <p:cNvPr id="25" name="Ομάδα 24">
            <a:extLst>
              <a:ext uri="{FF2B5EF4-FFF2-40B4-BE49-F238E27FC236}">
                <a16:creationId xmlns:a16="http://schemas.microsoft.com/office/drawing/2014/main" id="{A4E00244-E241-8098-8DEF-40DD5C57F5C2}"/>
              </a:ext>
            </a:extLst>
          </p:cNvPr>
          <p:cNvGrpSpPr/>
          <p:nvPr/>
        </p:nvGrpSpPr>
        <p:grpSpPr>
          <a:xfrm>
            <a:off x="418735" y="4346362"/>
            <a:ext cx="8075350" cy="4845448"/>
            <a:chOff x="418734" y="3879452"/>
            <a:chExt cx="8470659" cy="5082645"/>
          </a:xfrm>
        </p:grpSpPr>
        <p:pic>
          <p:nvPicPr>
            <p:cNvPr id="17" name="Εικόνα 16" descr="Εικόνα που περιέχει κείμενο, γραμματοσειρά, στιγμιότυπο οθόνης, γραφικός χαρακτήρας&#10;&#10;Περιγραφή που δημιουργήθηκε αυτόματα">
              <a:extLst>
                <a:ext uri="{FF2B5EF4-FFF2-40B4-BE49-F238E27FC236}">
                  <a16:creationId xmlns:a16="http://schemas.microsoft.com/office/drawing/2014/main" id="{A91C5113-63D4-8811-4B0F-9FF9D2E6B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3280"/>
            <a:stretch/>
          </p:blipFill>
          <p:spPr>
            <a:xfrm>
              <a:off x="418735" y="3879452"/>
              <a:ext cx="8470658" cy="4706817"/>
            </a:xfrm>
            <a:prstGeom prst="rect">
              <a:avLst/>
            </a:prstGeom>
          </p:spPr>
        </p:pic>
        <p:pic>
          <p:nvPicPr>
            <p:cNvPr id="24" name="Εικόνα 23" descr="Εικόνα που περιέχει κείμενο, γραμματοσειρά, στιγμιότυπο οθόνης, γραφικός χαρακτήρας&#10;&#10;Περιγραφή που δημιουργήθηκε αυτόματα">
              <a:extLst>
                <a:ext uri="{FF2B5EF4-FFF2-40B4-BE49-F238E27FC236}">
                  <a16:creationId xmlns:a16="http://schemas.microsoft.com/office/drawing/2014/main" id="{F4E6DA0B-5635-CB14-5EAB-FE4A16E16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112"/>
            <a:stretch/>
          </p:blipFill>
          <p:spPr>
            <a:xfrm>
              <a:off x="418734" y="8469653"/>
              <a:ext cx="8470657" cy="4924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9393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6200" y="432563"/>
            <a:ext cx="18059400" cy="1307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7000" b="1" spc="3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Problem #2: Scalability</a:t>
            </a:r>
            <a:endParaRPr lang="en-US" sz="6000" b="1" spc="3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grpSp>
        <p:nvGrpSpPr>
          <p:cNvPr id="15" name="Ομάδα 14">
            <a:extLst>
              <a:ext uri="{FF2B5EF4-FFF2-40B4-BE49-F238E27FC236}">
                <a16:creationId xmlns:a16="http://schemas.microsoft.com/office/drawing/2014/main" id="{A1BD9040-2E61-B8CD-1C05-288D5B82A628}"/>
              </a:ext>
            </a:extLst>
          </p:cNvPr>
          <p:cNvGrpSpPr/>
          <p:nvPr/>
        </p:nvGrpSpPr>
        <p:grpSpPr>
          <a:xfrm>
            <a:off x="7540205" y="2832862"/>
            <a:ext cx="10595395" cy="7171242"/>
            <a:chOff x="7540205" y="2832862"/>
            <a:chExt cx="10595395" cy="7171242"/>
          </a:xfrm>
        </p:grpSpPr>
        <p:sp>
          <p:nvSpPr>
            <p:cNvPr id="8" name="TextBox 38">
              <a:extLst>
                <a:ext uri="{FF2B5EF4-FFF2-40B4-BE49-F238E27FC236}">
                  <a16:creationId xmlns:a16="http://schemas.microsoft.com/office/drawing/2014/main" id="{D7A90E2C-E4F0-7D70-2192-1432858867D8}"/>
                </a:ext>
              </a:extLst>
            </p:cNvPr>
            <p:cNvSpPr txBox="1"/>
            <p:nvPr/>
          </p:nvSpPr>
          <p:spPr>
            <a:xfrm>
              <a:off x="9372600" y="3781893"/>
              <a:ext cx="8763000" cy="49244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Using a </a:t>
              </a:r>
              <a:r>
                <a:rPr lang="en-US" sz="3200" b="1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Neural Network </a:t>
              </a:r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to estimate them</a:t>
              </a:r>
              <a:endPara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  <p:pic>
          <p:nvPicPr>
            <p:cNvPr id="24" name="Εικόνα 23" descr="Εικόνα που περιέχει κείμενο, στιγμιότυπο οθόνης, διάγραμμα, παράλληλα&#10;&#10;Περιγραφή που δημιουργήθηκε αυτόματα">
              <a:extLst>
                <a:ext uri="{FF2B5EF4-FFF2-40B4-BE49-F238E27FC236}">
                  <a16:creationId xmlns:a16="http://schemas.microsoft.com/office/drawing/2014/main" id="{8239B91F-AA4A-A34A-9BEB-CE58369E0B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469"/>
            <a:stretch/>
          </p:blipFill>
          <p:spPr>
            <a:xfrm>
              <a:off x="9598283" y="4497289"/>
              <a:ext cx="8343892" cy="5506815"/>
            </a:xfrm>
            <a:prstGeom prst="rect">
              <a:avLst/>
            </a:prstGeom>
          </p:spPr>
        </p:pic>
        <p:pic>
          <p:nvPicPr>
            <p:cNvPr id="9" name="Γραφικό 8">
              <a:extLst>
                <a:ext uri="{FF2B5EF4-FFF2-40B4-BE49-F238E27FC236}">
                  <a16:creationId xmlns:a16="http://schemas.microsoft.com/office/drawing/2014/main" id="{9A70FCDA-C6A1-7C83-C1FF-5EC6BD6B7C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100732">
              <a:off x="7540205" y="6465760"/>
              <a:ext cx="1569872" cy="1569872"/>
            </a:xfrm>
            <a:prstGeom prst="rect">
              <a:avLst/>
            </a:prstGeom>
          </p:spPr>
        </p:pic>
        <p:sp>
          <p:nvSpPr>
            <p:cNvPr id="11" name="TextBox 38">
              <a:extLst>
                <a:ext uri="{FF2B5EF4-FFF2-40B4-BE49-F238E27FC236}">
                  <a16:creationId xmlns:a16="http://schemas.microsoft.com/office/drawing/2014/main" id="{6FCB6D43-8E83-7167-A990-C68131F30589}"/>
                </a:ext>
              </a:extLst>
            </p:cNvPr>
            <p:cNvSpPr txBox="1"/>
            <p:nvPr/>
          </p:nvSpPr>
          <p:spPr>
            <a:xfrm>
              <a:off x="10188829" y="2832862"/>
              <a:ext cx="7162800" cy="6155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40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Deep RL</a:t>
              </a:r>
              <a:endParaRPr lang="el-GR" sz="40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</p:grpSp>
      <p:grpSp>
        <p:nvGrpSpPr>
          <p:cNvPr id="13" name="Ομάδα 12">
            <a:extLst>
              <a:ext uri="{FF2B5EF4-FFF2-40B4-BE49-F238E27FC236}">
                <a16:creationId xmlns:a16="http://schemas.microsoft.com/office/drawing/2014/main" id="{4C8F6A0E-9AC1-C1C6-F58E-A3A3CC67806B}"/>
              </a:ext>
            </a:extLst>
          </p:cNvPr>
          <p:cNvGrpSpPr/>
          <p:nvPr/>
        </p:nvGrpSpPr>
        <p:grpSpPr>
          <a:xfrm>
            <a:off x="152400" y="2832863"/>
            <a:ext cx="7201183" cy="7171241"/>
            <a:chOff x="152400" y="2832863"/>
            <a:chExt cx="7201183" cy="7171241"/>
          </a:xfrm>
        </p:grpSpPr>
        <p:sp>
          <p:nvSpPr>
            <p:cNvPr id="10" name="TextBox 38">
              <a:extLst>
                <a:ext uri="{FF2B5EF4-FFF2-40B4-BE49-F238E27FC236}">
                  <a16:creationId xmlns:a16="http://schemas.microsoft.com/office/drawing/2014/main" id="{51F877D6-AFCB-496C-3CF7-524432B0A46C}"/>
                </a:ext>
              </a:extLst>
            </p:cNvPr>
            <p:cNvSpPr txBox="1"/>
            <p:nvPr/>
          </p:nvSpPr>
          <p:spPr>
            <a:xfrm>
              <a:off x="152400" y="3781893"/>
              <a:ext cx="7162800" cy="49244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Storing </a:t>
              </a:r>
              <a:r>
                <a:rPr lang="en-US" sz="3200" spc="26" dirty="0">
                  <a:solidFill>
                    <a:srgbClr val="172256"/>
                  </a:solidFill>
                  <a:latin typeface="Book Antiqua" panose="02040602050305030304" pitchFamily="18" charset="0"/>
                  <a:ea typeface="Aileron"/>
                  <a:cs typeface="Aileron"/>
                  <a:sym typeface="Aileron"/>
                </a:rPr>
                <a:t>Q</a:t>
              </a:r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 values in a </a:t>
              </a:r>
              <a:r>
                <a:rPr lang="en-US" sz="3200" b="1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table</a:t>
              </a:r>
              <a:endPara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  <p:pic>
          <p:nvPicPr>
            <p:cNvPr id="18" name="Εικόνα 17" descr="Εικόνα που περιέχει κείμενο, στιγμιότυπο οθόνης, διάγραμμα, παράλληλα&#10;&#10;Περιγραφή που δημιουργήθηκε αυτόματα">
              <a:extLst>
                <a:ext uri="{FF2B5EF4-FFF2-40B4-BE49-F238E27FC236}">
                  <a16:creationId xmlns:a16="http://schemas.microsoft.com/office/drawing/2014/main" id="{0EF29295-7BD1-1825-B85A-1D6464C788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6035"/>
            <a:stretch/>
          </p:blipFill>
          <p:spPr>
            <a:xfrm>
              <a:off x="345825" y="4497288"/>
              <a:ext cx="6852717" cy="5506816"/>
            </a:xfrm>
            <a:prstGeom prst="rect">
              <a:avLst/>
            </a:prstGeom>
          </p:spPr>
        </p:pic>
        <p:sp>
          <p:nvSpPr>
            <p:cNvPr id="7" name="TextBox 38">
              <a:extLst>
                <a:ext uri="{FF2B5EF4-FFF2-40B4-BE49-F238E27FC236}">
                  <a16:creationId xmlns:a16="http://schemas.microsoft.com/office/drawing/2014/main" id="{C3EFFBCA-7730-632C-2F99-ED5F976224B1}"/>
                </a:ext>
              </a:extLst>
            </p:cNvPr>
            <p:cNvSpPr txBox="1"/>
            <p:nvPr/>
          </p:nvSpPr>
          <p:spPr>
            <a:xfrm>
              <a:off x="190783" y="2832863"/>
              <a:ext cx="7162800" cy="6155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40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Classical RL</a:t>
              </a:r>
              <a:endParaRPr lang="el-GR" sz="40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103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sp>
        <p:nvSpPr>
          <p:cNvPr id="12" name="TextBox 12"/>
          <p:cNvSpPr txBox="1"/>
          <p:nvPr/>
        </p:nvSpPr>
        <p:spPr>
          <a:xfrm>
            <a:off x="76200" y="432563"/>
            <a:ext cx="18059400" cy="1307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l-GR" sz="7000" b="1" spc="3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Δομή </a:t>
            </a:r>
            <a:r>
              <a:rPr lang="el-GR" sz="7000" b="1" spc="300" dirty="0" err="1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Νευρωνικού</a:t>
            </a:r>
            <a:r>
              <a:rPr lang="el-GR" sz="7000" b="1" spc="3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Δικτύου </a:t>
            </a:r>
            <a:endParaRPr lang="en-US" sz="6000" b="1" spc="3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pic>
        <p:nvPicPr>
          <p:cNvPr id="13" name="Εικόνα 12" descr="Εικόνα που περιέχει κείμενο, στιγμιότυπο οθόνης, γραμμή, διάγραμμα&#10;&#10;Περιγραφή που δημιουργήθηκε αυτόματα">
            <a:extLst>
              <a:ext uri="{FF2B5EF4-FFF2-40B4-BE49-F238E27FC236}">
                <a16:creationId xmlns:a16="http://schemas.microsoft.com/office/drawing/2014/main" id="{AF54ECD0-B55E-9442-AB0B-E7FD82372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8" t="9259" r="4368" b="2593"/>
          <a:stretch/>
        </p:blipFill>
        <p:spPr>
          <a:xfrm>
            <a:off x="5610006" y="0"/>
            <a:ext cx="9598267" cy="10290033"/>
          </a:xfrm>
          <a:prstGeom prst="rect">
            <a:avLst/>
          </a:prstGeom>
        </p:spPr>
      </p:pic>
      <p:sp>
        <p:nvSpPr>
          <p:cNvPr id="17" name="TextBox 12">
            <a:extLst>
              <a:ext uri="{FF2B5EF4-FFF2-40B4-BE49-F238E27FC236}">
                <a16:creationId xmlns:a16="http://schemas.microsoft.com/office/drawing/2014/main" id="{1916C769-7824-7C45-2ABC-6711E82A2BD1}"/>
              </a:ext>
            </a:extLst>
          </p:cNvPr>
          <p:cNvSpPr txBox="1"/>
          <p:nvPr/>
        </p:nvSpPr>
        <p:spPr>
          <a:xfrm>
            <a:off x="76200" y="255527"/>
            <a:ext cx="5791199" cy="166199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5400" b="1" spc="3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Neural Network</a:t>
            </a:r>
          </a:p>
          <a:p>
            <a:pPr algn="ctr"/>
            <a:r>
              <a:rPr lang="en-US" sz="5400" b="1" spc="3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Architecture</a:t>
            </a:r>
            <a:endParaRPr lang="el-GR" sz="5400" b="1" spc="300" dirty="0">
              <a:solidFill>
                <a:srgbClr val="172256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grpSp>
        <p:nvGrpSpPr>
          <p:cNvPr id="27" name="Ομάδα 26">
            <a:extLst>
              <a:ext uri="{FF2B5EF4-FFF2-40B4-BE49-F238E27FC236}">
                <a16:creationId xmlns:a16="http://schemas.microsoft.com/office/drawing/2014/main" id="{20172F71-BDEA-960C-D958-3A6D6FBC34F4}"/>
              </a:ext>
            </a:extLst>
          </p:cNvPr>
          <p:cNvGrpSpPr/>
          <p:nvPr/>
        </p:nvGrpSpPr>
        <p:grpSpPr>
          <a:xfrm>
            <a:off x="15070371" y="3273180"/>
            <a:ext cx="3060292" cy="3996286"/>
            <a:chOff x="14846267" y="3052214"/>
            <a:chExt cx="3060292" cy="3996286"/>
          </a:xfrm>
        </p:grpSpPr>
        <p:pic>
          <p:nvPicPr>
            <p:cNvPr id="19" name="Γραφικό 18">
              <a:extLst>
                <a:ext uri="{FF2B5EF4-FFF2-40B4-BE49-F238E27FC236}">
                  <a16:creationId xmlns:a16="http://schemas.microsoft.com/office/drawing/2014/main" id="{A460C957-7EC5-CC84-4EDB-34E4F7F16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3061836">
              <a:off x="14846267" y="3052214"/>
              <a:ext cx="1998452" cy="1998452"/>
            </a:xfrm>
            <a:prstGeom prst="rect">
              <a:avLst/>
            </a:prstGeom>
          </p:spPr>
        </p:pic>
        <p:pic>
          <p:nvPicPr>
            <p:cNvPr id="26" name="Εικόνα 25">
              <a:extLst>
                <a:ext uri="{FF2B5EF4-FFF2-40B4-BE49-F238E27FC236}">
                  <a16:creationId xmlns:a16="http://schemas.microsoft.com/office/drawing/2014/main" id="{7F4881BE-63F7-27F1-D4C1-88AB93699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042172" y="5138909"/>
              <a:ext cx="2864387" cy="1909591"/>
            </a:xfrm>
            <a:prstGeom prst="rect">
              <a:avLst/>
            </a:prstGeom>
          </p:spPr>
        </p:pic>
      </p:grpSp>
      <p:pic>
        <p:nvPicPr>
          <p:cNvPr id="29" name="Εικόνα 28" descr="Εικόνα που περιέχει στιγμιότυπο οθόνης, γραφικά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4155A09A-4008-2C2F-72BA-1193BD9710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9"/>
          <a:stretch/>
        </p:blipFill>
        <p:spPr>
          <a:xfrm>
            <a:off x="151477" y="4627208"/>
            <a:ext cx="5183447" cy="3953427"/>
          </a:xfrm>
          <a:prstGeom prst="rect">
            <a:avLst/>
          </a:prstGeom>
        </p:spPr>
      </p:pic>
      <p:cxnSp>
        <p:nvCxnSpPr>
          <p:cNvPr id="31" name="Ευθεία γραμμή σύνδεσης 30">
            <a:extLst>
              <a:ext uri="{FF2B5EF4-FFF2-40B4-BE49-F238E27FC236}">
                <a16:creationId xmlns:a16="http://schemas.microsoft.com/office/drawing/2014/main" id="{8B8D449E-64AC-CD48-4CD2-6E9594DC336F}"/>
              </a:ext>
            </a:extLst>
          </p:cNvPr>
          <p:cNvCxnSpPr>
            <a:cxnSpLocks/>
          </p:cNvCxnSpPr>
          <p:nvPr/>
        </p:nvCxnSpPr>
        <p:spPr>
          <a:xfrm>
            <a:off x="2438400" y="6797177"/>
            <a:ext cx="990600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Ευθεία γραμμή σύνδεσης 33">
            <a:extLst>
              <a:ext uri="{FF2B5EF4-FFF2-40B4-BE49-F238E27FC236}">
                <a16:creationId xmlns:a16="http://schemas.microsoft.com/office/drawing/2014/main" id="{25652930-BCC6-A68B-2EB9-1FD4DA3A2F94}"/>
              </a:ext>
            </a:extLst>
          </p:cNvPr>
          <p:cNvCxnSpPr>
            <a:cxnSpLocks/>
          </p:cNvCxnSpPr>
          <p:nvPr/>
        </p:nvCxnSpPr>
        <p:spPr>
          <a:xfrm flipV="1">
            <a:off x="2438400" y="5600700"/>
            <a:ext cx="0" cy="1196477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Ευθεία γραμμή σύνδεσης 37">
            <a:extLst>
              <a:ext uri="{FF2B5EF4-FFF2-40B4-BE49-F238E27FC236}">
                <a16:creationId xmlns:a16="http://schemas.microsoft.com/office/drawing/2014/main" id="{F4673CFB-7842-9F41-1040-A1067925B201}"/>
              </a:ext>
            </a:extLst>
          </p:cNvPr>
          <p:cNvCxnSpPr>
            <a:cxnSpLocks/>
          </p:cNvCxnSpPr>
          <p:nvPr/>
        </p:nvCxnSpPr>
        <p:spPr>
          <a:xfrm flipV="1">
            <a:off x="2438400" y="5600700"/>
            <a:ext cx="990600" cy="1196477"/>
          </a:xfrm>
          <a:prstGeom prst="line">
            <a:avLst/>
          </a:prstGeom>
          <a:ln w="508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F42EBD0-1878-E871-8571-9DBC640D8F07}"/>
              </a:ext>
            </a:extLst>
          </p:cNvPr>
          <p:cNvSpPr txBox="1"/>
          <p:nvPr/>
        </p:nvSpPr>
        <p:spPr>
          <a:xfrm>
            <a:off x="2586494" y="6845848"/>
            <a:ext cx="11049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>
                <a:latin typeface="Bookman Old Style" panose="02050604050505020204" pitchFamily="18" charset="0"/>
              </a:rPr>
              <a:t>Offset_x</a:t>
            </a:r>
            <a:endParaRPr lang="el-GR" sz="1500" dirty="0">
              <a:latin typeface="Bookman Old Style" panose="020506040505050202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1618548-4751-1390-2AD1-0481A361B174}"/>
              </a:ext>
            </a:extLst>
          </p:cNvPr>
          <p:cNvSpPr txBox="1"/>
          <p:nvPr/>
        </p:nvSpPr>
        <p:spPr>
          <a:xfrm>
            <a:off x="1333499" y="6181530"/>
            <a:ext cx="11049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>
                <a:latin typeface="Bookman Old Style" panose="02050604050505020204" pitchFamily="18" charset="0"/>
              </a:rPr>
              <a:t>Offset_y</a:t>
            </a:r>
            <a:endParaRPr lang="el-GR" sz="1500" dirty="0">
              <a:latin typeface="Bookman Old Style" panose="02050604050505020204" pitchFamily="18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2CAFF56-6E43-4BEC-BD5C-2C885DFC26DC}"/>
              </a:ext>
            </a:extLst>
          </p:cNvPr>
          <p:cNvSpPr txBox="1"/>
          <p:nvPr/>
        </p:nvSpPr>
        <p:spPr>
          <a:xfrm>
            <a:off x="3246730" y="5120065"/>
            <a:ext cx="14114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Bookman Old Style" panose="02050604050505020204" pitchFamily="18" charset="0"/>
              </a:rPr>
              <a:t>Distance &amp;</a:t>
            </a:r>
          </a:p>
          <a:p>
            <a:r>
              <a:rPr lang="en-US" sz="1500" dirty="0">
                <a:latin typeface="Bookman Old Style" panose="02050604050505020204" pitchFamily="18" charset="0"/>
              </a:rPr>
              <a:t>Direction</a:t>
            </a:r>
            <a:endParaRPr lang="el-GR" sz="1500" dirty="0">
              <a:latin typeface="Bookman Old Style" panose="02050604050505020204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34519CE-D829-FCC2-7F69-8CDDA2FF3C4B}"/>
              </a:ext>
            </a:extLst>
          </p:cNvPr>
          <p:cNvSpPr txBox="1"/>
          <p:nvPr/>
        </p:nvSpPr>
        <p:spPr>
          <a:xfrm>
            <a:off x="14159833" y="933512"/>
            <a:ext cx="38050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spc="300" dirty="0">
                <a:solidFill>
                  <a:srgbClr val="6EADE0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Discrete Actions</a:t>
            </a:r>
            <a:endParaRPr lang="el-GR" sz="2400" dirty="0">
              <a:solidFill>
                <a:srgbClr val="6EAD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889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  <p:bldP spid="4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pic>
        <p:nvPicPr>
          <p:cNvPr id="13" name="Εικόνα 12">
            <a:extLst>
              <a:ext uri="{FF2B5EF4-FFF2-40B4-BE49-F238E27FC236}">
                <a16:creationId xmlns:a16="http://schemas.microsoft.com/office/drawing/2014/main" id="{AF54ECD0-B55E-9442-AB0B-E7FD82372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" t="8683" r="4305" b="2877"/>
          <a:stretch/>
        </p:blipFill>
        <p:spPr>
          <a:xfrm>
            <a:off x="5593784" y="-83435"/>
            <a:ext cx="9168402" cy="10366117"/>
          </a:xfrm>
          <a:prstGeom prst="rect">
            <a:avLst/>
          </a:prstGeom>
        </p:spPr>
      </p:pic>
      <p:grpSp>
        <p:nvGrpSpPr>
          <p:cNvPr id="27" name="Ομάδα 26">
            <a:extLst>
              <a:ext uri="{FF2B5EF4-FFF2-40B4-BE49-F238E27FC236}">
                <a16:creationId xmlns:a16="http://schemas.microsoft.com/office/drawing/2014/main" id="{20172F71-BDEA-960C-D958-3A6D6FBC34F4}"/>
              </a:ext>
            </a:extLst>
          </p:cNvPr>
          <p:cNvGrpSpPr/>
          <p:nvPr/>
        </p:nvGrpSpPr>
        <p:grpSpPr>
          <a:xfrm>
            <a:off x="15070371" y="4679329"/>
            <a:ext cx="3060292" cy="3996286"/>
            <a:chOff x="14846267" y="3052214"/>
            <a:chExt cx="3060292" cy="3996286"/>
          </a:xfrm>
        </p:grpSpPr>
        <p:pic>
          <p:nvPicPr>
            <p:cNvPr id="19" name="Γραφικό 18">
              <a:extLst>
                <a:ext uri="{FF2B5EF4-FFF2-40B4-BE49-F238E27FC236}">
                  <a16:creationId xmlns:a16="http://schemas.microsoft.com/office/drawing/2014/main" id="{A460C957-7EC5-CC84-4EDB-34E4F7F16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3061836">
              <a:off x="14846267" y="3052214"/>
              <a:ext cx="1998452" cy="1998452"/>
            </a:xfrm>
            <a:prstGeom prst="rect">
              <a:avLst/>
            </a:prstGeom>
          </p:spPr>
        </p:pic>
        <p:pic>
          <p:nvPicPr>
            <p:cNvPr id="26" name="Εικόνα 25">
              <a:extLst>
                <a:ext uri="{FF2B5EF4-FFF2-40B4-BE49-F238E27FC236}">
                  <a16:creationId xmlns:a16="http://schemas.microsoft.com/office/drawing/2014/main" id="{7F4881BE-63F7-27F1-D4C1-88AB93699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042172" y="5138909"/>
              <a:ext cx="2864387" cy="1909591"/>
            </a:xfrm>
            <a:prstGeom prst="rect">
              <a:avLst/>
            </a:prstGeom>
          </p:spPr>
        </p:pic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C34519CE-D829-FCC2-7F69-8CDDA2FF3C4B}"/>
              </a:ext>
            </a:extLst>
          </p:cNvPr>
          <p:cNvSpPr txBox="1"/>
          <p:nvPr/>
        </p:nvSpPr>
        <p:spPr>
          <a:xfrm>
            <a:off x="14159833" y="933512"/>
            <a:ext cx="38050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spc="300" dirty="0">
                <a:solidFill>
                  <a:srgbClr val="6EADE0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Continuous Actions</a:t>
            </a:r>
            <a:endParaRPr lang="el-GR" sz="2400" dirty="0">
              <a:solidFill>
                <a:srgbClr val="6EADE0"/>
              </a:solidFill>
            </a:endParaRP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2AE4F3D1-1E43-D048-F154-836E404F3852}"/>
              </a:ext>
            </a:extLst>
          </p:cNvPr>
          <p:cNvSpPr txBox="1"/>
          <p:nvPr/>
        </p:nvSpPr>
        <p:spPr>
          <a:xfrm>
            <a:off x="76200" y="255527"/>
            <a:ext cx="5791199" cy="166199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5400" b="1" spc="3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Neural Network</a:t>
            </a:r>
          </a:p>
          <a:p>
            <a:pPr algn="ctr"/>
            <a:r>
              <a:rPr lang="en-US" sz="5400" b="1" spc="3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Architecture</a:t>
            </a:r>
            <a:endParaRPr lang="el-GR" sz="5400" b="1" spc="300" dirty="0">
              <a:solidFill>
                <a:srgbClr val="172256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45253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0" y="432563"/>
            <a:ext cx="18288000" cy="1307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7000" b="1" spc="3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Exploration vs Exploitation Dilemma</a:t>
            </a:r>
          </a:p>
        </p:txBody>
      </p:sp>
      <p:sp>
        <p:nvSpPr>
          <p:cNvPr id="10" name="TextBox 38">
            <a:extLst>
              <a:ext uri="{FF2B5EF4-FFF2-40B4-BE49-F238E27FC236}">
                <a16:creationId xmlns:a16="http://schemas.microsoft.com/office/drawing/2014/main" id="{51F877D6-AFCB-496C-3CF7-524432B0A46C}"/>
              </a:ext>
            </a:extLst>
          </p:cNvPr>
          <p:cNvSpPr txBox="1"/>
          <p:nvPr/>
        </p:nvSpPr>
        <p:spPr>
          <a:xfrm>
            <a:off x="412873" y="2641096"/>
            <a:ext cx="18287996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During training, the agent has to decide between: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EDD214-6DA4-79A0-0697-AC38306BF907}"/>
              </a:ext>
            </a:extLst>
          </p:cNvPr>
          <p:cNvSpPr txBox="1"/>
          <p:nvPr/>
        </p:nvSpPr>
        <p:spPr>
          <a:xfrm>
            <a:off x="3070417" y="3355563"/>
            <a:ext cx="64594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Applying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known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actions</a:t>
            </a:r>
            <a:endParaRPr lang="el-GR" sz="3200" b="1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062A3D9-7E3B-4080-E9E5-C076663F97B0}"/>
              </a:ext>
            </a:extLst>
          </p:cNvPr>
          <p:cNvSpPr txBox="1"/>
          <p:nvPr/>
        </p:nvSpPr>
        <p:spPr>
          <a:xfrm>
            <a:off x="8763000" y="3355563"/>
            <a:ext cx="5410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sym typeface="Aileron"/>
              </a:rPr>
              <a:t>or trying out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sym typeface="Aileron"/>
              </a:rPr>
              <a:t>new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sym typeface="Aileron"/>
              </a:rPr>
              <a:t>actions </a:t>
            </a:r>
            <a:endParaRPr lang="el-GR" sz="3200" dirty="0"/>
          </a:p>
        </p:txBody>
      </p:sp>
      <p:pic>
        <p:nvPicPr>
          <p:cNvPr id="13" name="Εικόνα 12" descr="Εικόνα που περιέχει σκίτσο/σχέδιο, ζωγραφιά, καρτούν, clipart&#10;&#10;Περιγραφή που δημιουργήθηκε αυτόματα">
            <a:extLst>
              <a:ext uri="{FF2B5EF4-FFF2-40B4-BE49-F238E27FC236}">
                <a16:creationId xmlns:a16="http://schemas.microsoft.com/office/drawing/2014/main" id="{A42AEB0B-E9FD-F401-5D3F-A9B5CA548C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624" y="3990096"/>
            <a:ext cx="10402752" cy="6296904"/>
          </a:xfrm>
          <a:prstGeom prst="rect">
            <a:avLst/>
          </a:prstGeom>
        </p:spPr>
      </p:pic>
      <p:pic>
        <p:nvPicPr>
          <p:cNvPr id="19" name="Εικόνα 18" descr="Εικόνα που περιέχει σκίτσο/σχέδιο, ζωγραφιά, καρτούν, clipart&#10;&#10;Περιγραφή που δημιουργήθηκε αυτόματα">
            <a:extLst>
              <a:ext uri="{FF2B5EF4-FFF2-40B4-BE49-F238E27FC236}">
                <a16:creationId xmlns:a16="http://schemas.microsoft.com/office/drawing/2014/main" id="{42A8EEF7-17F2-7571-9B4D-248718760B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624" y="3990096"/>
            <a:ext cx="10402752" cy="6296904"/>
          </a:xfrm>
          <a:prstGeom prst="rect">
            <a:avLst/>
          </a:prstGeom>
        </p:spPr>
      </p:pic>
      <p:pic>
        <p:nvPicPr>
          <p:cNvPr id="25" name="Εικόνα 24" descr="Εικόνα που περιέχει ζωγραφιά, σκίτσο/σχέδιο, παιδική τέχνη, εικονογράφηση&#10;&#10;Περιγραφή που δημιουργήθηκε αυτόματα">
            <a:extLst>
              <a:ext uri="{FF2B5EF4-FFF2-40B4-BE49-F238E27FC236}">
                <a16:creationId xmlns:a16="http://schemas.microsoft.com/office/drawing/2014/main" id="{3BEBFDB4-7A18-8376-73E9-C565FA4A35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350" y="3990975"/>
            <a:ext cx="10401300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1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7" grpId="0"/>
      <p:bldP spid="2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359736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74200" y="432563"/>
            <a:ext cx="17885200" cy="12667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Problem #3: Suboptimal Policies </a:t>
            </a:r>
          </a:p>
        </p:txBody>
      </p:sp>
      <p:sp>
        <p:nvSpPr>
          <p:cNvPr id="10" name="TextBox 38">
            <a:extLst>
              <a:ext uri="{FF2B5EF4-FFF2-40B4-BE49-F238E27FC236}">
                <a16:creationId xmlns:a16="http://schemas.microsoft.com/office/drawing/2014/main" id="{51F877D6-AFCB-496C-3CF7-524432B0A46C}"/>
              </a:ext>
            </a:extLst>
          </p:cNvPr>
          <p:cNvSpPr txBox="1"/>
          <p:nvPr/>
        </p:nvSpPr>
        <p:spPr>
          <a:xfrm>
            <a:off x="1615440" y="2695270"/>
            <a:ext cx="5585460" cy="6551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Feedback: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pic>
        <p:nvPicPr>
          <p:cNvPr id="6" name="suboptimal2-fast">
            <a:hlinkClick r:id="" action="ppaction://media"/>
            <a:extLst>
              <a:ext uri="{FF2B5EF4-FFF2-40B4-BE49-F238E27FC236}">
                <a16:creationId xmlns:a16="http://schemas.microsoft.com/office/drawing/2014/main" id="{3385E2E6-5014-194A-0F0D-98E404C6C0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1" b="631"/>
          <a:stretch/>
        </p:blipFill>
        <p:spPr>
          <a:xfrm>
            <a:off x="11636933" y="2832863"/>
            <a:ext cx="5938633" cy="59011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3626EF-4DC0-9366-A29F-8EC89AE0D748}"/>
              </a:ext>
            </a:extLst>
          </p:cNvPr>
          <p:cNvSpPr txBox="1"/>
          <p:nvPr/>
        </p:nvSpPr>
        <p:spPr>
          <a:xfrm>
            <a:off x="1615440" y="5191200"/>
            <a:ext cx="7277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Entering parking spot 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→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reward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E61D35-BEAE-1A80-40A1-69E5538A2833}"/>
              </a:ext>
            </a:extLst>
          </p:cNvPr>
          <p:cNvSpPr txBox="1"/>
          <p:nvPr/>
        </p:nvSpPr>
        <p:spPr>
          <a:xfrm>
            <a:off x="1600200" y="3750686"/>
            <a:ext cx="89496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Collision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      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            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→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punishment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3B5BD6-A116-FD5A-07A6-D275D08866BA}"/>
              </a:ext>
            </a:extLst>
          </p:cNvPr>
          <p:cNvSpPr txBox="1"/>
          <p:nvPr/>
        </p:nvSpPr>
        <p:spPr>
          <a:xfrm>
            <a:off x="1600200" y="4471200"/>
            <a:ext cx="8267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Immobility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           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    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→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punishment</a:t>
            </a:r>
          </a:p>
        </p:txBody>
      </p:sp>
      <p:grpSp>
        <p:nvGrpSpPr>
          <p:cNvPr id="8" name="Ομάδα 7">
            <a:extLst>
              <a:ext uri="{FF2B5EF4-FFF2-40B4-BE49-F238E27FC236}">
                <a16:creationId xmlns:a16="http://schemas.microsoft.com/office/drawing/2014/main" id="{F88E0E6F-9DE4-15A0-E872-057CBFA74FD3}"/>
              </a:ext>
            </a:extLst>
          </p:cNvPr>
          <p:cNvGrpSpPr/>
          <p:nvPr/>
        </p:nvGrpSpPr>
        <p:grpSpPr>
          <a:xfrm>
            <a:off x="93375" y="6282917"/>
            <a:ext cx="10786879" cy="3748534"/>
            <a:chOff x="168101" y="6322687"/>
            <a:chExt cx="10786879" cy="3748534"/>
          </a:xfrm>
        </p:grpSpPr>
        <p:pic>
          <p:nvPicPr>
            <p:cNvPr id="9" name="Εικόνα 8">
              <a:extLst>
                <a:ext uri="{FF2B5EF4-FFF2-40B4-BE49-F238E27FC236}">
                  <a16:creationId xmlns:a16="http://schemas.microsoft.com/office/drawing/2014/main" id="{83D45E0E-AB28-8BAC-DF98-728EC7D86E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8101" y="6599351"/>
              <a:ext cx="10786879" cy="3471870"/>
            </a:xfrm>
            <a:prstGeom prst="rect">
              <a:avLst/>
            </a:prstGeom>
          </p:spPr>
        </p:pic>
        <p:sp>
          <p:nvSpPr>
            <p:cNvPr id="13" name="TextBox 38">
              <a:extLst>
                <a:ext uri="{FF2B5EF4-FFF2-40B4-BE49-F238E27FC236}">
                  <a16:creationId xmlns:a16="http://schemas.microsoft.com/office/drawing/2014/main" id="{A764DF51-EFFD-8F16-862E-81B2AD6D0563}"/>
                </a:ext>
              </a:extLst>
            </p:cNvPr>
            <p:cNvSpPr txBox="1"/>
            <p:nvPr/>
          </p:nvSpPr>
          <p:spPr>
            <a:xfrm>
              <a:off x="1690166" y="6322687"/>
              <a:ext cx="7573174" cy="49244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Convergence to a </a:t>
              </a:r>
              <a:r>
                <a:rPr lang="en-US" sz="3200" b="1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local </a:t>
              </a:r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maximum</a:t>
              </a:r>
              <a:endPara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252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97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0" grpId="0"/>
      <p:bldP spid="7" grpId="0"/>
      <p:bldP spid="11" grpId="0"/>
      <p:bldP spid="1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74200" y="432563"/>
            <a:ext cx="17885200" cy="12667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l-GR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1</a:t>
            </a:r>
            <a:r>
              <a:rPr lang="en-US" sz="5800" b="1" spc="600" baseline="30000" dirty="0" err="1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st</a:t>
            </a:r>
            <a:r>
              <a:rPr lang="el-GR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</a:t>
            </a:r>
            <a:r>
              <a:rPr lang="en-US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Solution: Training parameter tuning</a:t>
            </a:r>
          </a:p>
        </p:txBody>
      </p:sp>
      <p:sp>
        <p:nvSpPr>
          <p:cNvPr id="10" name="TextBox 38">
            <a:extLst>
              <a:ext uri="{FF2B5EF4-FFF2-40B4-BE49-F238E27FC236}">
                <a16:creationId xmlns:a16="http://schemas.microsoft.com/office/drawing/2014/main" id="{51F877D6-AFCB-496C-3CF7-524432B0A46C}"/>
              </a:ext>
            </a:extLst>
          </p:cNvPr>
          <p:cNvSpPr txBox="1"/>
          <p:nvPr/>
        </p:nvSpPr>
        <p:spPr>
          <a:xfrm>
            <a:off x="772900" y="2377440"/>
            <a:ext cx="16742199" cy="3076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300000"/>
              </a:lnSpc>
            </a:pPr>
            <a:r>
              <a:rPr lang="en-US" sz="29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RL algorithms are </a:t>
            </a:r>
            <a:r>
              <a:rPr lang="en-US" sz="29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sensitive</a:t>
            </a:r>
            <a:r>
              <a:rPr lang="en-US" sz="29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to:</a:t>
            </a:r>
            <a:endParaRPr lang="el-GR" sz="29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</a:rPr>
              <a:t>their </a:t>
            </a:r>
            <a:r>
              <a:rPr lang="en-US" sz="29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</a:rPr>
              <a:t>hyperparameters</a:t>
            </a:r>
            <a:r>
              <a:rPr lang="en-US" sz="29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</a:rPr>
              <a:t>, such as the learning rate, entropy coefficient, etc.</a:t>
            </a:r>
            <a:endParaRPr lang="el-GR" sz="29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n</a:t>
            </a:r>
            <a:r>
              <a:rPr lang="en-US" sz="29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</a:rPr>
              <a:t>eural network parameters</a:t>
            </a:r>
            <a:r>
              <a:rPr lang="en-US" sz="29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</a:rPr>
              <a:t>, such as network architecture, optimization algorithm, etc.</a:t>
            </a:r>
            <a:endParaRPr lang="el-GR" sz="29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pic>
        <p:nvPicPr>
          <p:cNvPr id="19" name="Εικόνα 18" descr="Εικόνα που περιέχει ζωγραφιά, σκίτσο/σχέδιο, παιδική τέχνη, εικονογράφηση&#10;&#10;Περιγραφή που δημιουργήθηκε αυτόματα">
            <a:extLst>
              <a:ext uri="{FF2B5EF4-FFF2-40B4-BE49-F238E27FC236}">
                <a16:creationId xmlns:a16="http://schemas.microsoft.com/office/drawing/2014/main" id="{39968446-2D4E-4DBE-5C63-AC82440555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5923584"/>
            <a:ext cx="3706138" cy="40968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FE6F682-3F4E-FD15-B7B3-31F2304DA480}"/>
              </a:ext>
            </a:extLst>
          </p:cNvPr>
          <p:cNvSpPr txBox="1"/>
          <p:nvPr/>
        </p:nvSpPr>
        <p:spPr>
          <a:xfrm>
            <a:off x="5791200" y="7011636"/>
            <a:ext cx="8257262" cy="1633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spc="26" dirty="0">
                <a:solidFill>
                  <a:srgbClr val="172256"/>
                </a:solidFill>
                <a:latin typeface="Bookman Old Style" panose="02050604050505020204" pitchFamily="18" charset="0"/>
              </a:rPr>
              <a:t>Reliable </a:t>
            </a:r>
            <a:r>
              <a:rPr lang="en-US" sz="2900" spc="26" dirty="0">
                <a:solidFill>
                  <a:srgbClr val="172256"/>
                </a:solidFill>
                <a:latin typeface="Bookman Old Style" panose="02050604050505020204" pitchFamily="18" charset="0"/>
              </a:rPr>
              <a:t>implementations of RL algorithms.</a:t>
            </a:r>
            <a:endParaRPr lang="el-GR" sz="2900" spc="26" dirty="0">
              <a:solidFill>
                <a:srgbClr val="172256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300000"/>
              </a:lnSpc>
            </a:pPr>
            <a:r>
              <a:rPr lang="en-US" sz="2900" b="1" spc="26" dirty="0">
                <a:solidFill>
                  <a:srgbClr val="172256"/>
                </a:solidFill>
                <a:latin typeface="Bookman Old Style" panose="02050604050505020204" pitchFamily="18" charset="0"/>
              </a:rPr>
              <a:t>Default</a:t>
            </a:r>
            <a:r>
              <a:rPr lang="en-US" sz="2900" spc="26" dirty="0">
                <a:solidFill>
                  <a:srgbClr val="172256"/>
                </a:solidFill>
                <a:latin typeface="Bookman Old Style" panose="02050604050505020204" pitchFamily="18" charset="0"/>
              </a:rPr>
              <a:t> parameter values are optimized.</a:t>
            </a:r>
            <a:r>
              <a:rPr lang="el-GR" b="1" dirty="0">
                <a:latin typeface="Bookman Old Style" panose="02050604050505020204" pitchFamily="18" charset="0"/>
              </a:rPr>
              <a:t> </a:t>
            </a:r>
          </a:p>
        </p:txBody>
      </p:sp>
      <p:sp>
        <p:nvSpPr>
          <p:cNvPr id="6" name="Freeform 8">
            <a:extLst>
              <a:ext uri="{FF2B5EF4-FFF2-40B4-BE49-F238E27FC236}">
                <a16:creationId xmlns:a16="http://schemas.microsoft.com/office/drawing/2014/main" id="{F56A25BA-C789-6FB8-7F22-46DB89BACD39}"/>
              </a:ext>
            </a:extLst>
          </p:cNvPr>
          <p:cNvSpPr/>
          <p:nvPr/>
        </p:nvSpPr>
        <p:spPr>
          <a:xfrm rot="20619292">
            <a:off x="15305684" y="6990122"/>
            <a:ext cx="12801600" cy="13135970"/>
          </a:xfrm>
          <a:custGeom>
            <a:avLst/>
            <a:gdLst/>
            <a:ahLst/>
            <a:cxnLst/>
            <a:rect l="l" t="t" r="r" b="b"/>
            <a:pathLst>
              <a:path w="12110389" h="12426705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91713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5774113">
            <a:off x="-4234427" y="-6385214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12" name="TextBox 12"/>
          <p:cNvSpPr txBox="1"/>
          <p:nvPr/>
        </p:nvSpPr>
        <p:spPr>
          <a:xfrm>
            <a:off x="174200" y="432563"/>
            <a:ext cx="17885200" cy="12667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2</a:t>
            </a:r>
            <a:r>
              <a:rPr lang="en-US" sz="5800" b="1" spc="600" baseline="300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nd</a:t>
            </a:r>
            <a:r>
              <a:rPr lang="el-GR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</a:t>
            </a:r>
            <a:r>
              <a:rPr lang="en-US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Solution: Reward Design</a:t>
            </a:r>
          </a:p>
        </p:txBody>
      </p:sp>
      <p:sp>
        <p:nvSpPr>
          <p:cNvPr id="10" name="TextBox 38">
            <a:extLst>
              <a:ext uri="{FF2B5EF4-FFF2-40B4-BE49-F238E27FC236}">
                <a16:creationId xmlns:a16="http://schemas.microsoft.com/office/drawing/2014/main" id="{51F877D6-AFCB-496C-3CF7-524432B0A46C}"/>
              </a:ext>
            </a:extLst>
          </p:cNvPr>
          <p:cNvSpPr txBox="1"/>
          <p:nvPr/>
        </p:nvSpPr>
        <p:spPr>
          <a:xfrm>
            <a:off x="1219200" y="2622186"/>
            <a:ext cx="15849600" cy="39791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300000"/>
              </a:lnSpc>
            </a:pP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Reward Function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: </a:t>
            </a:r>
          </a:p>
          <a:p>
            <a:pPr marL="457200" indent="-45720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determines the feedback the agent receives at every training step 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2 different approaches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46769567-C966-156D-F6F5-5993258FFD4D}"/>
              </a:ext>
            </a:extLst>
          </p:cNvPr>
          <p:cNvSpPr txBox="1"/>
          <p:nvPr/>
        </p:nvSpPr>
        <p:spPr>
          <a:xfrm>
            <a:off x="31106872" y="6296623"/>
            <a:ext cx="10716025" cy="1102514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59"/>
              </a:lnSpc>
            </a:pPr>
            <a:endParaRPr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1DD7AA7B-FD61-81D2-5F67-9B5C67DF6205}"/>
              </a:ext>
            </a:extLst>
          </p:cNvPr>
          <p:cNvSpPr/>
          <p:nvPr/>
        </p:nvSpPr>
        <p:spPr>
          <a:xfrm>
            <a:off x="-2514600" y="8341228"/>
            <a:ext cx="21273218" cy="9128145"/>
          </a:xfrm>
          <a:custGeom>
            <a:avLst/>
            <a:gdLst/>
            <a:ahLst/>
            <a:cxnLst/>
            <a:rect l="l" t="t" r="r" b="b"/>
            <a:pathLst>
              <a:path w="21273218" h="9128145">
                <a:moveTo>
                  <a:pt x="0" y="0"/>
                </a:moveTo>
                <a:lnTo>
                  <a:pt x="21273219" y="0"/>
                </a:lnTo>
                <a:lnTo>
                  <a:pt x="21273219" y="9128145"/>
                </a:lnTo>
                <a:lnTo>
                  <a:pt x="0" y="91281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550756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14" name="Group 2">
            <a:extLst>
              <a:ext uri="{FF2B5EF4-FFF2-40B4-BE49-F238E27FC236}">
                <a16:creationId xmlns:a16="http://schemas.microsoft.com/office/drawing/2014/main" id="{87D508DE-F24F-3247-7503-7238E3552A75}"/>
              </a:ext>
            </a:extLst>
          </p:cNvPr>
          <p:cNvGrpSpPr/>
          <p:nvPr/>
        </p:nvGrpSpPr>
        <p:grpSpPr>
          <a:xfrm>
            <a:off x="-1525108" y="7427047"/>
            <a:ext cx="4959890" cy="4959890"/>
            <a:chOff x="0" y="0"/>
            <a:chExt cx="812800" cy="812800"/>
          </a:xfrm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B7297112-A52D-DBBB-D383-9AE35E1C9DE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2256"/>
            </a:solidFill>
          </p:spPr>
          <p:txBody>
            <a:bodyPr/>
            <a:lstStyle/>
            <a:p>
              <a:endParaRPr lang="el-GR" dirty="0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545F5D5C-F248-BCF5-1195-7DD5C9C64ABE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pic>
        <p:nvPicPr>
          <p:cNvPr id="9" name="Εικόνα 8" descr="Εικόνα που περιέχει κείμενο, στιγμιότυπο οθόνης, γραμματοσειρά, αριθμός&#10;&#10;Περιγραφή που δημιουργήθηκε αυτόματα">
            <a:extLst>
              <a:ext uri="{FF2B5EF4-FFF2-40B4-BE49-F238E27FC236}">
                <a16:creationId xmlns:a16="http://schemas.microsoft.com/office/drawing/2014/main" id="{234A1266-89FB-7290-B1D6-0901828FE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88" y="1493199"/>
            <a:ext cx="8705850" cy="3648075"/>
          </a:xfrm>
          <a:prstGeom prst="rect">
            <a:avLst/>
          </a:prstGeom>
        </p:spPr>
      </p:pic>
      <p:sp>
        <p:nvSpPr>
          <p:cNvPr id="8" name="TextBox 12">
            <a:extLst>
              <a:ext uri="{FF2B5EF4-FFF2-40B4-BE49-F238E27FC236}">
                <a16:creationId xmlns:a16="http://schemas.microsoft.com/office/drawing/2014/main" id="{7F039FCA-8795-AEDA-E672-4F3C9DF9DD9A}"/>
              </a:ext>
            </a:extLst>
          </p:cNvPr>
          <p:cNvSpPr txBox="1"/>
          <p:nvPr/>
        </p:nvSpPr>
        <p:spPr>
          <a:xfrm>
            <a:off x="149888" y="215885"/>
            <a:ext cx="7162799" cy="8309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5400" b="1" spc="3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Sparse rewards</a:t>
            </a:r>
            <a:endParaRPr lang="el-GR" sz="5400" b="1" spc="300" dirty="0">
              <a:solidFill>
                <a:srgbClr val="172256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grpSp>
        <p:nvGrpSpPr>
          <p:cNvPr id="3" name="Ομάδα 2">
            <a:extLst>
              <a:ext uri="{FF2B5EF4-FFF2-40B4-BE49-F238E27FC236}">
                <a16:creationId xmlns:a16="http://schemas.microsoft.com/office/drawing/2014/main" id="{E1F2C6A5-BCFE-6BC9-5101-7179CEFF0BF7}"/>
              </a:ext>
            </a:extLst>
          </p:cNvPr>
          <p:cNvGrpSpPr/>
          <p:nvPr/>
        </p:nvGrpSpPr>
        <p:grpSpPr>
          <a:xfrm>
            <a:off x="9066334" y="215884"/>
            <a:ext cx="9067800" cy="9980438"/>
            <a:chOff x="9066334" y="215884"/>
            <a:chExt cx="9067800" cy="998043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61C0B2B-DE15-8A2D-325D-AA43813FF5CA}"/>
                </a:ext>
              </a:extLst>
            </p:cNvPr>
            <p:cNvSpPr txBox="1"/>
            <p:nvPr/>
          </p:nvSpPr>
          <p:spPr>
            <a:xfrm>
              <a:off x="9066334" y="215884"/>
              <a:ext cx="9067800" cy="83099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5400" b="1" spc="300" dirty="0">
                  <a:solidFill>
                    <a:srgbClr val="172256"/>
                  </a:solidFill>
                  <a:latin typeface="Book Antiqua" panose="02040602050305030304" pitchFamily="18" charset="0"/>
                  <a:ea typeface="Oswald Bold"/>
                  <a:cs typeface="Oswald Bold"/>
                  <a:sym typeface="Oswald Bold"/>
                </a:rPr>
                <a:t>Reward Shaping</a:t>
              </a:r>
              <a:endParaRPr lang="el-GR" sz="5400" b="1" spc="3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endParaRPr>
            </a:p>
          </p:txBody>
        </p:sp>
        <p:pic>
          <p:nvPicPr>
            <p:cNvPr id="25" name="Γραφικό 24">
              <a:extLst>
                <a:ext uri="{FF2B5EF4-FFF2-40B4-BE49-F238E27FC236}">
                  <a16:creationId xmlns:a16="http://schemas.microsoft.com/office/drawing/2014/main" id="{581CBFD2-F44D-F785-E2AD-45E67E57D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450265" y="1478495"/>
              <a:ext cx="8418635" cy="8717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686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9290345">
            <a:off x="15623333" y="-4738260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 dirty="0"/>
          </a:p>
        </p:txBody>
      </p:sp>
      <p:sp>
        <p:nvSpPr>
          <p:cNvPr id="12" name="TextBox 12"/>
          <p:cNvSpPr txBox="1"/>
          <p:nvPr/>
        </p:nvSpPr>
        <p:spPr>
          <a:xfrm>
            <a:off x="174200" y="432563"/>
            <a:ext cx="17885200" cy="12667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Problem #4</a:t>
            </a:r>
            <a:r>
              <a:rPr lang="el-GR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: </a:t>
            </a:r>
            <a:r>
              <a:rPr lang="en-US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Reward Hacking</a:t>
            </a:r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8EBE6DCE-27B1-9FC0-63C3-D9041E67045B}"/>
              </a:ext>
            </a:extLst>
          </p:cNvPr>
          <p:cNvSpPr/>
          <p:nvPr/>
        </p:nvSpPr>
        <p:spPr>
          <a:xfrm rot="4256406">
            <a:off x="-8493024" y="8218085"/>
            <a:ext cx="12801600" cy="13135970"/>
          </a:xfrm>
          <a:custGeom>
            <a:avLst/>
            <a:gdLst/>
            <a:ahLst/>
            <a:cxnLst/>
            <a:rect l="l" t="t" r="r" b="b"/>
            <a:pathLst>
              <a:path w="12110389" h="12426705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grpSp>
        <p:nvGrpSpPr>
          <p:cNvPr id="8" name="Ομάδα 7">
            <a:extLst>
              <a:ext uri="{FF2B5EF4-FFF2-40B4-BE49-F238E27FC236}">
                <a16:creationId xmlns:a16="http://schemas.microsoft.com/office/drawing/2014/main" id="{EBB5D87B-7D67-61F0-0216-888DB2C5365E}"/>
              </a:ext>
            </a:extLst>
          </p:cNvPr>
          <p:cNvGrpSpPr/>
          <p:nvPr/>
        </p:nvGrpSpPr>
        <p:grpSpPr>
          <a:xfrm>
            <a:off x="4667250" y="6826691"/>
            <a:ext cx="8953500" cy="3289845"/>
            <a:chOff x="4667250" y="6826691"/>
            <a:chExt cx="8953500" cy="3289845"/>
          </a:xfrm>
        </p:grpSpPr>
        <p:pic>
          <p:nvPicPr>
            <p:cNvPr id="17" name="Εικόνα 16" descr="Εικόνα που περιέχει κείμενο, γραφικός χαρακτήρας, γραμμή, γραμματοσειρά&#10;&#10;Περιγραφή που δημιουργήθηκε αυτόματα">
              <a:extLst>
                <a:ext uri="{FF2B5EF4-FFF2-40B4-BE49-F238E27FC236}">
                  <a16:creationId xmlns:a16="http://schemas.microsoft.com/office/drawing/2014/main" id="{8F551AA4-15E4-E2C1-2303-94BB4E58D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2361"/>
            <a:stretch/>
          </p:blipFill>
          <p:spPr>
            <a:xfrm>
              <a:off x="4667250" y="7539199"/>
              <a:ext cx="8953500" cy="2577337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D074B01-6BA5-36BD-593F-21FF463F50C4}"/>
                </a:ext>
              </a:extLst>
            </p:cNvPr>
            <p:cNvSpPr txBox="1"/>
            <p:nvPr/>
          </p:nvSpPr>
          <p:spPr>
            <a:xfrm>
              <a:off x="5028494" y="6826691"/>
              <a:ext cx="823101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sym typeface="Aileron"/>
                </a:rPr>
                <a:t>…</a:t>
              </a:r>
              <a:r>
                <a:rPr lang="en-US" sz="3200" b="1" spc="26" dirty="0">
                  <a:solidFill>
                    <a:srgbClr val="172256"/>
                  </a:solidFill>
                  <a:latin typeface="Bookman Old Style" panose="02050604050505020204" pitchFamily="18" charset="0"/>
                  <a:sym typeface="Aileron"/>
                </a:rPr>
                <a:t>without</a:t>
              </a:r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sym typeface="Aileron"/>
                </a:rPr>
                <a:t> achieving the desired goal!</a:t>
              </a:r>
              <a:endParaRPr lang="el-GR" sz="3200" dirty="0"/>
            </a:p>
          </p:txBody>
        </p:sp>
      </p:grpSp>
      <p:grpSp>
        <p:nvGrpSpPr>
          <p:cNvPr id="6" name="Ομάδα 5">
            <a:extLst>
              <a:ext uri="{FF2B5EF4-FFF2-40B4-BE49-F238E27FC236}">
                <a16:creationId xmlns:a16="http://schemas.microsoft.com/office/drawing/2014/main" id="{77DBFBBA-5C74-CEA2-CB42-9B12E7A12DE0}"/>
              </a:ext>
            </a:extLst>
          </p:cNvPr>
          <p:cNvGrpSpPr/>
          <p:nvPr/>
        </p:nvGrpSpPr>
        <p:grpSpPr>
          <a:xfrm>
            <a:off x="4667250" y="2777110"/>
            <a:ext cx="8953500" cy="3821869"/>
            <a:chOff x="4667250" y="2777110"/>
            <a:chExt cx="8953500" cy="3821869"/>
          </a:xfrm>
        </p:grpSpPr>
        <p:sp>
          <p:nvSpPr>
            <p:cNvPr id="9" name="TextBox 38">
              <a:extLst>
                <a:ext uri="{FF2B5EF4-FFF2-40B4-BE49-F238E27FC236}">
                  <a16:creationId xmlns:a16="http://schemas.microsoft.com/office/drawing/2014/main" id="{A4FF8142-B9B1-9269-B837-2D2120D9D811}"/>
                </a:ext>
              </a:extLst>
            </p:cNvPr>
            <p:cNvSpPr txBox="1"/>
            <p:nvPr/>
          </p:nvSpPr>
          <p:spPr>
            <a:xfrm>
              <a:off x="5334000" y="2777110"/>
              <a:ext cx="7342400" cy="9848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Unconventional agent behavior that </a:t>
              </a:r>
              <a:r>
                <a:rPr lang="en-US" sz="3200" b="1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maximizes</a:t>
              </a:r>
              <a:r>
                <a:rPr lang="en-US" sz="32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 its reward…</a:t>
              </a:r>
              <a:endPara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  <p:pic>
          <p:nvPicPr>
            <p:cNvPr id="24" name="Εικόνα 23" descr="Εικόνα που περιέχει κείμενο, γραφικός χαρακτήρας, γραμμή, γραμματοσειρά&#10;&#10;Περιγραφή που δημιουργήθηκε αυτόματα">
              <a:extLst>
                <a:ext uri="{FF2B5EF4-FFF2-40B4-BE49-F238E27FC236}">
                  <a16:creationId xmlns:a16="http://schemas.microsoft.com/office/drawing/2014/main" id="{64FE4030-5D0B-BCA2-A568-9A84C6768EC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638"/>
            <a:stretch/>
          </p:blipFill>
          <p:spPr>
            <a:xfrm>
              <a:off x="4667250" y="3766116"/>
              <a:ext cx="8953500" cy="2832863"/>
            </a:xfrm>
            <a:prstGeom prst="rect">
              <a:avLst/>
            </a:prstGeom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1A74D3EA-C557-5080-5183-9435072BBFD2}"/>
              </a:ext>
            </a:extLst>
          </p:cNvPr>
          <p:cNvSpPr txBox="1"/>
          <p:nvPr/>
        </p:nvSpPr>
        <p:spPr>
          <a:xfrm>
            <a:off x="17373600" y="9078436"/>
            <a:ext cx="619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7200" b="1" spc="300" dirty="0">
                <a:solidFill>
                  <a:srgbClr val="172256"/>
                </a:solidFill>
                <a:latin typeface="Book Antiqua" panose="02040602050305030304" pitchFamily="18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460536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B2BD7E9-A596-76D9-DA1D-C0E3261D0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81CDC0B-90FB-543F-FF77-E2FEA87EE102}"/>
              </a:ext>
            </a:extLst>
          </p:cNvPr>
          <p:cNvSpPr/>
          <p:nvPr/>
        </p:nvSpPr>
        <p:spPr>
          <a:xfrm flipH="1" flipV="1">
            <a:off x="0" y="0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sp>
        <p:nvSpPr>
          <p:cNvPr id="27" name="Freeform 4">
            <a:extLst>
              <a:ext uri="{FF2B5EF4-FFF2-40B4-BE49-F238E27FC236}">
                <a16:creationId xmlns:a16="http://schemas.microsoft.com/office/drawing/2014/main" id="{95C5F465-A393-CA09-516A-9773EE471D1C}"/>
              </a:ext>
            </a:extLst>
          </p:cNvPr>
          <p:cNvSpPr/>
          <p:nvPr/>
        </p:nvSpPr>
        <p:spPr>
          <a:xfrm>
            <a:off x="2" y="0"/>
            <a:ext cx="18287996" cy="2400300"/>
          </a:xfrm>
          <a:custGeom>
            <a:avLst/>
            <a:gdLst/>
            <a:ahLst/>
            <a:cxnLst/>
            <a:rect l="l" t="t" r="r" b="b"/>
            <a:pathLst>
              <a:path w="4816592" h="812800">
                <a:moveTo>
                  <a:pt x="0" y="0"/>
                </a:moveTo>
                <a:lnTo>
                  <a:pt x="4816592" y="0"/>
                </a:lnTo>
                <a:lnTo>
                  <a:pt x="4816592" y="812800"/>
                </a:lnTo>
                <a:lnTo>
                  <a:pt x="0" y="812800"/>
                </a:lnTo>
                <a:close/>
              </a:path>
            </a:pathLst>
          </a:custGeom>
          <a:solidFill>
            <a:srgbClr val="172256"/>
          </a:solidFill>
        </p:spPr>
        <p:txBody>
          <a:bodyPr/>
          <a:lstStyle/>
          <a:p>
            <a:endParaRPr lang="el-GR" dirty="0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730F156D-D1B9-7945-EB33-F59D954A233F}"/>
              </a:ext>
            </a:extLst>
          </p:cNvPr>
          <p:cNvSpPr txBox="1"/>
          <p:nvPr/>
        </p:nvSpPr>
        <p:spPr>
          <a:xfrm>
            <a:off x="0" y="566804"/>
            <a:ext cx="18288000" cy="12666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7000" b="1" spc="786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Other Projects</a:t>
            </a:r>
          </a:p>
        </p:txBody>
      </p:sp>
      <p:grpSp>
        <p:nvGrpSpPr>
          <p:cNvPr id="14" name="Ομάδα 13">
            <a:extLst>
              <a:ext uri="{FF2B5EF4-FFF2-40B4-BE49-F238E27FC236}">
                <a16:creationId xmlns:a16="http://schemas.microsoft.com/office/drawing/2014/main" id="{EAF4F73A-71E7-A89C-5F03-475179EA2C2F}"/>
              </a:ext>
            </a:extLst>
          </p:cNvPr>
          <p:cNvGrpSpPr/>
          <p:nvPr/>
        </p:nvGrpSpPr>
        <p:grpSpPr>
          <a:xfrm>
            <a:off x="2032000" y="2967104"/>
            <a:ext cx="6096000" cy="7213140"/>
            <a:chOff x="685800" y="3086100"/>
            <a:chExt cx="6096000" cy="7213140"/>
          </a:xfrm>
        </p:grpSpPr>
        <p:sp>
          <p:nvSpPr>
            <p:cNvPr id="22" name="TextBox 38">
              <a:extLst>
                <a:ext uri="{FF2B5EF4-FFF2-40B4-BE49-F238E27FC236}">
                  <a16:creationId xmlns:a16="http://schemas.microsoft.com/office/drawing/2014/main" id="{DF2C8E81-A663-3A55-E7F2-406A0FD9989E}"/>
                </a:ext>
              </a:extLst>
            </p:cNvPr>
            <p:cNvSpPr txBox="1"/>
            <p:nvPr/>
          </p:nvSpPr>
          <p:spPr>
            <a:xfrm>
              <a:off x="685800" y="9437466"/>
              <a:ext cx="6095999" cy="86177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8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“</a:t>
              </a:r>
              <a:r>
                <a:rPr lang="en-US" sz="2800" spc="26" dirty="0">
                  <a:solidFill>
                    <a:srgbClr val="172256"/>
                  </a:solidFill>
                  <a:latin typeface="Bookman Old Style" panose="02050604050505020204" pitchFamily="18" charset="0"/>
                </a:rPr>
                <a:t>Hotel Online Booking Application</a:t>
              </a:r>
              <a:r>
                <a:rPr lang="en-US" sz="28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” </a:t>
              </a:r>
            </a:p>
          </p:txBody>
        </p:sp>
        <p:pic>
          <p:nvPicPr>
            <p:cNvPr id="8" name="Εικόνα 7">
              <a:extLst>
                <a:ext uri="{FF2B5EF4-FFF2-40B4-BE49-F238E27FC236}">
                  <a16:creationId xmlns:a16="http://schemas.microsoft.com/office/drawing/2014/main" id="{1DE0D2AE-ED05-D386-B13D-DE592CB5E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776"/>
            <a:stretch/>
          </p:blipFill>
          <p:spPr>
            <a:xfrm>
              <a:off x="685800" y="3086100"/>
              <a:ext cx="6096000" cy="6165493"/>
            </a:xfrm>
            <a:prstGeom prst="rect">
              <a:avLst/>
            </a:prstGeom>
            <a:ln w="12700">
              <a:noFill/>
              <a:prstDash val="lgDash"/>
            </a:ln>
          </p:spPr>
        </p:pic>
      </p:grpSp>
      <p:grpSp>
        <p:nvGrpSpPr>
          <p:cNvPr id="13" name="Ομάδα 12">
            <a:extLst>
              <a:ext uri="{FF2B5EF4-FFF2-40B4-BE49-F238E27FC236}">
                <a16:creationId xmlns:a16="http://schemas.microsoft.com/office/drawing/2014/main" id="{3B09980B-ADBB-E8B5-4121-790881C83FC9}"/>
              </a:ext>
            </a:extLst>
          </p:cNvPr>
          <p:cNvGrpSpPr/>
          <p:nvPr/>
        </p:nvGrpSpPr>
        <p:grpSpPr>
          <a:xfrm>
            <a:off x="10160000" y="2967104"/>
            <a:ext cx="6096000" cy="7218413"/>
            <a:chOff x="10210800" y="3086100"/>
            <a:chExt cx="6096000" cy="7218413"/>
          </a:xfrm>
        </p:grpSpPr>
        <p:sp>
          <p:nvSpPr>
            <p:cNvPr id="31" name="TextBox 38">
              <a:extLst>
                <a:ext uri="{FF2B5EF4-FFF2-40B4-BE49-F238E27FC236}">
                  <a16:creationId xmlns:a16="http://schemas.microsoft.com/office/drawing/2014/main" id="{D56A8FD7-5095-828C-1EA7-5854D135FDD4}"/>
                </a:ext>
              </a:extLst>
            </p:cNvPr>
            <p:cNvSpPr txBox="1"/>
            <p:nvPr/>
          </p:nvSpPr>
          <p:spPr>
            <a:xfrm>
              <a:off x="10757487" y="9442739"/>
              <a:ext cx="5002625" cy="86177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8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“Sports Scheduling for Amateur Leagues”</a:t>
              </a:r>
              <a:endParaRPr lang="el-GR" sz="28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  <p:pic>
          <p:nvPicPr>
            <p:cNvPr id="11" name="Εικόνα 10">
              <a:extLst>
                <a:ext uri="{FF2B5EF4-FFF2-40B4-BE49-F238E27FC236}">
                  <a16:creationId xmlns:a16="http://schemas.microsoft.com/office/drawing/2014/main" id="{DE55E950-7480-8EB2-FCB3-AE162888C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4" t="14803" r="96" b="-246"/>
            <a:stretch/>
          </p:blipFill>
          <p:spPr>
            <a:xfrm>
              <a:off x="10210800" y="3086100"/>
              <a:ext cx="6096000" cy="4339621"/>
            </a:xfrm>
            <a:prstGeom prst="rect">
              <a:avLst/>
            </a:prstGeom>
            <a:ln w="12700">
              <a:noFill/>
              <a:prstDash val="dash"/>
            </a:ln>
          </p:spPr>
        </p:pic>
        <p:pic>
          <p:nvPicPr>
            <p:cNvPr id="10" name="Εικόνα 9">
              <a:extLst>
                <a:ext uri="{FF2B5EF4-FFF2-40B4-BE49-F238E27FC236}">
                  <a16:creationId xmlns:a16="http://schemas.microsoft.com/office/drawing/2014/main" id="{29E7CB67-CD8F-4693-811A-858B162DF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10800" y="6513995"/>
              <a:ext cx="6096000" cy="275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23108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74200" y="432563"/>
            <a:ext cx="17885200" cy="12667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Problem</a:t>
            </a:r>
            <a:r>
              <a:rPr lang="el-GR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</a:t>
            </a:r>
            <a:r>
              <a:rPr lang="en-US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#4</a:t>
            </a:r>
            <a:r>
              <a:rPr lang="el-GR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: </a:t>
            </a:r>
            <a:r>
              <a:rPr lang="en-US" sz="5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Reward Hacking</a:t>
            </a:r>
          </a:p>
        </p:txBody>
      </p:sp>
      <p:sp>
        <p:nvSpPr>
          <p:cNvPr id="9" name="TextBox 38">
            <a:extLst>
              <a:ext uri="{FF2B5EF4-FFF2-40B4-BE49-F238E27FC236}">
                <a16:creationId xmlns:a16="http://schemas.microsoft.com/office/drawing/2014/main" id="{A4FF8142-B9B1-9269-B837-2D2120D9D811}"/>
              </a:ext>
            </a:extLst>
          </p:cNvPr>
          <p:cNvSpPr txBox="1"/>
          <p:nvPr/>
        </p:nvSpPr>
        <p:spPr>
          <a:xfrm>
            <a:off x="889302" y="4000500"/>
            <a:ext cx="5435298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Reward function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:</a:t>
            </a:r>
          </a:p>
          <a:p>
            <a:pPr algn="ctr"/>
            <a:r>
              <a: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.</a:t>
            </a:r>
          </a:p>
          <a:p>
            <a:pPr algn="ctr"/>
            <a:r>
              <a: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.</a:t>
            </a:r>
          </a:p>
          <a:p>
            <a:pPr algn="ctr"/>
            <a:r>
              <a: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Inside the spot 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→ </a:t>
            </a:r>
            <a:r>
              <a: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+50</a:t>
            </a:r>
          </a:p>
          <a:p>
            <a:pPr>
              <a:lnSpc>
                <a:spcPct val="150000"/>
              </a:lnSpc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Parking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          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→ </a:t>
            </a:r>
            <a:r>
              <a: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+5000</a:t>
            </a:r>
          </a:p>
          <a:p>
            <a:pPr algn="ctr"/>
            <a:r>
              <a: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.</a:t>
            </a:r>
          </a:p>
          <a:p>
            <a:pPr algn="ctr"/>
            <a:r>
              <a: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.</a:t>
            </a:r>
          </a:p>
          <a:p>
            <a:pPr algn="ctr"/>
            <a:r>
              <a:rPr lang="el-GR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A74D3EA-C557-5080-5183-9435072BBFD2}"/>
              </a:ext>
            </a:extLst>
          </p:cNvPr>
          <p:cNvSpPr txBox="1"/>
          <p:nvPr/>
        </p:nvSpPr>
        <p:spPr>
          <a:xfrm>
            <a:off x="17373600" y="9078436"/>
            <a:ext cx="619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spc="300" dirty="0">
                <a:solidFill>
                  <a:srgbClr val="172256"/>
                </a:solidFill>
                <a:latin typeface="Book Antiqua" panose="02040602050305030304" pitchFamily="18" charset="0"/>
              </a:rPr>
              <a:t>2</a:t>
            </a:r>
            <a:endParaRPr lang="el-GR" sz="7200" b="1" spc="300" dirty="0">
              <a:solidFill>
                <a:srgbClr val="172256"/>
              </a:solidFill>
              <a:latin typeface="Book Antiqua" panose="02040602050305030304" pitchFamily="18" charset="0"/>
            </a:endParaRPr>
          </a:p>
        </p:txBody>
      </p:sp>
      <p:sp>
        <p:nvSpPr>
          <p:cNvPr id="10" name="TextBox 38">
            <a:extLst>
              <a:ext uri="{FF2B5EF4-FFF2-40B4-BE49-F238E27FC236}">
                <a16:creationId xmlns:a16="http://schemas.microsoft.com/office/drawing/2014/main" id="{330C22CE-B80B-417B-B457-7B10F2E88B47}"/>
              </a:ext>
            </a:extLst>
          </p:cNvPr>
          <p:cNvSpPr txBox="1"/>
          <p:nvPr/>
        </p:nvSpPr>
        <p:spPr>
          <a:xfrm>
            <a:off x="889303" y="9230677"/>
            <a:ext cx="6001916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Solution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: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adjust these values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pic>
        <p:nvPicPr>
          <p:cNvPr id="13" name="hacking-fast">
            <a:hlinkClick r:id="" action="ppaction://media"/>
            <a:extLst>
              <a:ext uri="{FF2B5EF4-FFF2-40B4-BE49-F238E27FC236}">
                <a16:creationId xmlns:a16="http://schemas.microsoft.com/office/drawing/2014/main" id="{F5345B5D-6808-FE9F-A653-F471FA9B8A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951" b="638"/>
          <a:stretch/>
        </p:blipFill>
        <p:spPr>
          <a:xfrm>
            <a:off x="9143998" y="2941320"/>
            <a:ext cx="6891223" cy="6781800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9B318091-F153-8964-064E-795AD85FD331}"/>
              </a:ext>
            </a:extLst>
          </p:cNvPr>
          <p:cNvSpPr/>
          <p:nvPr/>
        </p:nvSpPr>
        <p:spPr>
          <a:xfrm rot="9290345">
            <a:off x="15623333" y="-4738260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 dirty="0"/>
          </a:p>
        </p:txBody>
      </p:sp>
      <p:sp>
        <p:nvSpPr>
          <p:cNvPr id="6" name="TextBox 38">
            <a:extLst>
              <a:ext uri="{FF2B5EF4-FFF2-40B4-BE49-F238E27FC236}">
                <a16:creationId xmlns:a16="http://schemas.microsoft.com/office/drawing/2014/main" id="{9C401546-37E7-7BF1-143A-41784AD00637}"/>
              </a:ext>
            </a:extLst>
          </p:cNvPr>
          <p:cNvSpPr txBox="1"/>
          <p:nvPr/>
        </p:nvSpPr>
        <p:spPr>
          <a:xfrm>
            <a:off x="889303" y="2832863"/>
            <a:ext cx="6891223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Level</a:t>
            </a:r>
            <a:r>
              <a:rPr lang="el-GR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 4 –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Real </a:t>
            </a: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parking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424556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99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  <p:bldLst>
      <p:bldP spid="9" grpId="0"/>
      <p:bldP spid="1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2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169367" y="-10264537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" name="TextBox 3"/>
          <p:cNvSpPr txBox="1"/>
          <p:nvPr/>
        </p:nvSpPr>
        <p:spPr>
          <a:xfrm>
            <a:off x="1905000" y="3536428"/>
            <a:ext cx="13030200" cy="16389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948"/>
              </a:lnSpc>
            </a:pPr>
            <a:r>
              <a:rPr lang="en-US" sz="8800" b="1" spc="99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AGENTS EYE-TEST</a:t>
            </a:r>
            <a:endParaRPr lang="en-US" sz="6000" b="1" spc="99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3944600" y="-377190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737797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2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169367" y="-10264537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" name="TextBox 3"/>
          <p:cNvSpPr txBox="1"/>
          <p:nvPr/>
        </p:nvSpPr>
        <p:spPr>
          <a:xfrm>
            <a:off x="1905000" y="2933700"/>
            <a:ext cx="13030200" cy="3421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48"/>
              </a:lnSpc>
            </a:pPr>
            <a:r>
              <a:rPr lang="en-US" sz="8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COMPARISON OF</a:t>
            </a:r>
          </a:p>
          <a:p>
            <a:pPr algn="ctr">
              <a:lnSpc>
                <a:spcPts val="13948"/>
              </a:lnSpc>
            </a:pPr>
            <a:r>
              <a:rPr lang="en-US" sz="8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ALGORITHMS</a:t>
            </a:r>
            <a:endParaRPr lang="en-US" sz="6000" b="1" spc="6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3944600" y="-377190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430329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2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904373">
            <a:off x="-10390565" y="-10056019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" name="TextBox 3"/>
          <p:cNvSpPr txBox="1"/>
          <p:nvPr/>
        </p:nvSpPr>
        <p:spPr>
          <a:xfrm>
            <a:off x="2819400" y="0"/>
            <a:ext cx="11277600" cy="3421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48"/>
              </a:lnSpc>
            </a:pPr>
            <a:r>
              <a:rPr lang="en-US" sz="8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COMPARISON OF</a:t>
            </a:r>
          </a:p>
          <a:p>
            <a:pPr algn="ctr">
              <a:lnSpc>
                <a:spcPts val="13948"/>
              </a:lnSpc>
            </a:pPr>
            <a:r>
              <a:rPr lang="en-US" sz="8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ALGORITHMS</a:t>
            </a:r>
            <a:endParaRPr lang="en-US" sz="6000" b="1" spc="6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sp>
        <p:nvSpPr>
          <p:cNvPr id="4" name="Freeform 4"/>
          <p:cNvSpPr/>
          <p:nvPr/>
        </p:nvSpPr>
        <p:spPr>
          <a:xfrm rot="5659689">
            <a:off x="13506892" y="-2016383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C4359D25-9793-B364-DF29-41C4D8231497}"/>
              </a:ext>
            </a:extLst>
          </p:cNvPr>
          <p:cNvSpPr txBox="1"/>
          <p:nvPr/>
        </p:nvSpPr>
        <p:spPr>
          <a:xfrm>
            <a:off x="3048000" y="4695906"/>
            <a:ext cx="9982200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l-GR" sz="72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1. </a:t>
            </a:r>
            <a:r>
              <a:rPr lang="en-US" sz="72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TRAINING TIME</a:t>
            </a:r>
          </a:p>
        </p:txBody>
      </p:sp>
    </p:spTree>
    <p:extLst>
      <p:ext uri="{BB962C8B-B14F-4D97-AF65-F5344CB8AC3E}">
        <p14:creationId xmlns:p14="http://schemas.microsoft.com/office/powerpoint/2010/main" val="3565136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-5" y="432563"/>
            <a:ext cx="18287997" cy="12667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Training time – Level 4: Real parking</a:t>
            </a:r>
            <a:endParaRPr lang="en-US" sz="4400" b="1" spc="6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graphicFrame>
        <p:nvGraphicFramePr>
          <p:cNvPr id="18" name="Chart 1">
            <a:extLst>
              <a:ext uri="{FF2B5EF4-FFF2-40B4-BE49-F238E27FC236}">
                <a16:creationId xmlns:a16="http://schemas.microsoft.com/office/drawing/2014/main" id="{3BE9EE6F-FC39-9D11-A93A-33B0B97B58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0595009"/>
              </p:ext>
            </p:extLst>
          </p:nvPr>
        </p:nvGraphicFramePr>
        <p:xfrm>
          <a:off x="4090432" y="3467100"/>
          <a:ext cx="10107137" cy="5828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Freeform 6">
            <a:extLst>
              <a:ext uri="{FF2B5EF4-FFF2-40B4-BE49-F238E27FC236}">
                <a16:creationId xmlns:a16="http://schemas.microsoft.com/office/drawing/2014/main" id="{7C9974CD-F61C-1190-9B3E-D696DCDF0A1D}"/>
              </a:ext>
            </a:extLst>
          </p:cNvPr>
          <p:cNvSpPr/>
          <p:nvPr/>
        </p:nvSpPr>
        <p:spPr>
          <a:xfrm rot="16200000" flipH="1">
            <a:off x="-3720141" y="-568551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5235D0EB-90F8-3AE4-F7C9-A946CB1260EE}"/>
              </a:ext>
            </a:extLst>
          </p:cNvPr>
          <p:cNvSpPr/>
          <p:nvPr/>
        </p:nvSpPr>
        <p:spPr>
          <a:xfrm rot="5400000" flipV="1">
            <a:off x="15327629" y="-5425787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685889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"/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1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 uiExpand="1">
        <p:bldSub>
          <a:bldChart bld="series"/>
        </p:bldSub>
      </p:bldGraphic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2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904373">
            <a:off x="-10390565" y="-10056019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4" name="Freeform 4"/>
          <p:cNvSpPr/>
          <p:nvPr/>
        </p:nvSpPr>
        <p:spPr>
          <a:xfrm rot="5659689">
            <a:off x="13506892" y="-2016383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32218810-8052-2C49-12DC-0C3D35596607}"/>
              </a:ext>
            </a:extLst>
          </p:cNvPr>
          <p:cNvSpPr txBox="1"/>
          <p:nvPr/>
        </p:nvSpPr>
        <p:spPr>
          <a:xfrm>
            <a:off x="2819400" y="0"/>
            <a:ext cx="11277600" cy="3421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48"/>
              </a:lnSpc>
            </a:pPr>
            <a:r>
              <a:rPr lang="en-US" sz="8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COMPARISON OF</a:t>
            </a:r>
          </a:p>
          <a:p>
            <a:pPr algn="ctr">
              <a:lnSpc>
                <a:spcPts val="13948"/>
              </a:lnSpc>
            </a:pPr>
            <a:r>
              <a:rPr lang="en-US" sz="88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ALGORITHMS</a:t>
            </a:r>
            <a:endParaRPr lang="en-US" sz="6000" b="1" spc="6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FEA85BBC-5F41-B65C-D03C-1FD5CEECBAED}"/>
              </a:ext>
            </a:extLst>
          </p:cNvPr>
          <p:cNvSpPr txBox="1"/>
          <p:nvPr/>
        </p:nvSpPr>
        <p:spPr>
          <a:xfrm>
            <a:off x="3048000" y="4695906"/>
            <a:ext cx="9982200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72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2. PERFORMANCE</a:t>
            </a:r>
          </a:p>
        </p:txBody>
      </p:sp>
    </p:spTree>
    <p:extLst>
      <p:ext uri="{BB962C8B-B14F-4D97-AF65-F5344CB8AC3E}">
        <p14:creationId xmlns:p14="http://schemas.microsoft.com/office/powerpoint/2010/main" val="842734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2">
            <a:extLst>
              <a:ext uri="{FF2B5EF4-FFF2-40B4-BE49-F238E27FC236}">
                <a16:creationId xmlns:a16="http://schemas.microsoft.com/office/drawing/2014/main" id="{2AD574A0-74F6-4040-1257-71802B1465DE}"/>
              </a:ext>
            </a:extLst>
          </p:cNvPr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2" name="Group 2"/>
          <p:cNvGrpSpPr/>
          <p:nvPr/>
        </p:nvGrpSpPr>
        <p:grpSpPr>
          <a:xfrm>
            <a:off x="16078200" y="-3408988"/>
            <a:ext cx="4959890" cy="49598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2256"/>
            </a:solidFill>
          </p:spPr>
          <p:txBody>
            <a:bodyPr/>
            <a:lstStyle/>
            <a:p>
              <a:endParaRPr lang="el-GR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5" name="TextBox 12">
            <a:extLst>
              <a:ext uri="{FF2B5EF4-FFF2-40B4-BE49-F238E27FC236}">
                <a16:creationId xmlns:a16="http://schemas.microsoft.com/office/drawing/2014/main" id="{2F15D194-E187-09A6-708A-A6FEEED62AA9}"/>
              </a:ext>
            </a:extLst>
          </p:cNvPr>
          <p:cNvSpPr txBox="1"/>
          <p:nvPr/>
        </p:nvSpPr>
        <p:spPr>
          <a:xfrm>
            <a:off x="533400" y="7734"/>
            <a:ext cx="17754600" cy="13147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082"/>
              </a:lnSpc>
            </a:pPr>
            <a:r>
              <a:rPr lang="en-US" sz="7200" b="1" spc="6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Final Performance</a:t>
            </a:r>
          </a:p>
        </p:txBody>
      </p:sp>
      <p:sp>
        <p:nvSpPr>
          <p:cNvPr id="16" name="Freeform 33">
            <a:extLst>
              <a:ext uri="{FF2B5EF4-FFF2-40B4-BE49-F238E27FC236}">
                <a16:creationId xmlns:a16="http://schemas.microsoft.com/office/drawing/2014/main" id="{FD3F7FA6-FED3-6F8F-C368-212F912F4CD8}"/>
              </a:ext>
            </a:extLst>
          </p:cNvPr>
          <p:cNvSpPr/>
          <p:nvPr/>
        </p:nvSpPr>
        <p:spPr>
          <a:xfrm rot="9658964" flipH="1">
            <a:off x="10958615" y="-8624188"/>
            <a:ext cx="11576603" cy="16162796"/>
          </a:xfrm>
          <a:custGeom>
            <a:avLst/>
            <a:gdLst/>
            <a:ahLst/>
            <a:cxnLst/>
            <a:rect l="l" t="t" r="r" b="b"/>
            <a:pathLst>
              <a:path w="7835077" h="10939025">
                <a:moveTo>
                  <a:pt x="0" y="0"/>
                </a:moveTo>
                <a:lnTo>
                  <a:pt x="7835076" y="0"/>
                </a:lnTo>
                <a:lnTo>
                  <a:pt x="7835076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l-G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CB07E1-759B-1632-94C2-CE0A802A26D0}"/>
              </a:ext>
            </a:extLst>
          </p:cNvPr>
          <p:cNvSpPr txBox="1"/>
          <p:nvPr/>
        </p:nvSpPr>
        <p:spPr>
          <a:xfrm>
            <a:off x="533400" y="2659782"/>
            <a:ext cx="105022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3200" b="1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100 </a:t>
            </a:r>
            <a:r>
              <a:rPr lang="en-US" sz="3200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fixed evaluation episodes</a:t>
            </a:r>
            <a:r>
              <a:rPr lang="el-GR" sz="3200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.</a:t>
            </a:r>
            <a:endParaRPr lang="el-GR" sz="3200" b="1" spc="300" dirty="0">
              <a:solidFill>
                <a:srgbClr val="172256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4BF943-A458-5630-BA2C-2F51106E6A7C}"/>
              </a:ext>
            </a:extLst>
          </p:cNvPr>
          <p:cNvSpPr txBox="1"/>
          <p:nvPr/>
        </p:nvSpPr>
        <p:spPr>
          <a:xfrm>
            <a:off x="533400" y="3811619"/>
            <a:ext cx="14173200" cy="746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Performance evaluation </a:t>
            </a:r>
            <a:r>
              <a:rPr lang="en-US" sz="3200" b="1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metrics</a:t>
            </a:r>
            <a:r>
              <a:rPr lang="el-GR" sz="3200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7337C1F-8BA0-E05A-B7EE-F13EFD3F64FF}"/>
                  </a:ext>
                </a:extLst>
              </p:cNvPr>
              <p:cNvSpPr txBox="1"/>
              <p:nvPr/>
            </p:nvSpPr>
            <p:spPr>
              <a:xfrm>
                <a:off x="533400" y="7341288"/>
                <a:ext cx="16611601" cy="24440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3200" spc="300" dirty="0">
                    <a:solidFill>
                      <a:srgbClr val="172256"/>
                    </a:solidFill>
                    <a:latin typeface="Bookman Old Style" panose="02050604050505020204" pitchFamily="18" charset="0"/>
                    <a:sym typeface="Oswald Bold"/>
                  </a:rPr>
                  <a:t>One total </a:t>
                </a:r>
                <a:r>
                  <a:rPr lang="en-US" sz="3200" b="1" spc="300" dirty="0">
                    <a:solidFill>
                      <a:srgbClr val="172256"/>
                    </a:solidFill>
                    <a:latin typeface="Bookman Old Style" panose="02050604050505020204" pitchFamily="18" charset="0"/>
                    <a:sym typeface="Oswald Bold"/>
                  </a:rPr>
                  <a:t>score</a:t>
                </a:r>
                <a:r>
                  <a:rPr lang="en-US" sz="3200" spc="300" dirty="0">
                    <a:solidFill>
                      <a:srgbClr val="172256"/>
                    </a:solidFill>
                    <a:latin typeface="Bookman Old Style" panose="02050604050505020204" pitchFamily="18" charset="0"/>
                    <a:sym typeface="Oswald Bold"/>
                  </a:rPr>
                  <a:t>: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3200" b="1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sym typeface="Oswald Bold"/>
                  </a:rPr>
                  <a:t>score</a:t>
                </a:r>
                <a:r>
                  <a:rPr lang="en-US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sym typeface="Oswald Bold"/>
                  </a:rPr>
                  <a:t> = 70 </a:t>
                </a:r>
                <a:r>
                  <a:rPr lang="el-GR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×</a:t>
                </a:r>
                <a:r>
                  <a:rPr lang="en-US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3200" b="1" dirty="0" err="1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success_rate</a:t>
                </a:r>
                <a:r>
                  <a:rPr lang="en-US" sz="3200" b="1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+ max(20 – 5 </a:t>
                </a:r>
                <a:r>
                  <a:rPr lang="el-GR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×</a:t>
                </a:r>
                <a:r>
                  <a:rPr lang="en-US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3200" b="1" dirty="0" err="1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mean_collisions</a:t>
                </a:r>
                <a:r>
                  <a:rPr lang="en-US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, 0) + 10 </a:t>
                </a:r>
                <a:r>
                  <a:rPr lang="el-GR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×</a:t>
                </a:r>
                <a:r>
                  <a:rPr lang="en-US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max</a:t>
                </a:r>
                <a:r>
                  <a:rPr lang="en-US" sz="44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:r>
                  <a:rPr lang="en-US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1 </a:t>
                </a:r>
                <a14:m>
                  <m:oMath xmlns:m="http://schemas.openxmlformats.org/officeDocument/2006/math">
                    <m:r>
                      <a:rPr lang="en-US" sz="2800">
                        <a:solidFill>
                          <a:srgbClr val="17225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 smtClean="0">
                            <a:solidFill>
                              <a:srgbClr val="17225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1" i="0" smtClean="0">
                            <a:solidFill>
                              <a:srgbClr val="17225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𝐦𝐞𝐚𝐧</m:t>
                        </m:r>
                        <m:r>
                          <a:rPr lang="en-US" sz="3600" b="1" i="0" smtClean="0">
                            <a:solidFill>
                              <a:srgbClr val="17225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_</m:t>
                        </m:r>
                        <m:r>
                          <a:rPr lang="en-US" sz="3600" b="1" i="0" smtClean="0">
                            <a:solidFill>
                              <a:srgbClr val="17225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𝐭𝐢𝐦𝐞</m:t>
                        </m:r>
                        <m:r>
                          <a:rPr lang="en-US" sz="3600" b="0" i="0" smtClean="0">
                            <a:solidFill>
                              <a:srgbClr val="17225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− 10</m:t>
                        </m:r>
                      </m:num>
                      <m:den>
                        <m:r>
                          <a:rPr lang="en-US" sz="3600" b="0" i="0" smtClean="0">
                            <a:solidFill>
                              <a:srgbClr val="17225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den>
                    </m:f>
                    <m:r>
                      <a:rPr lang="en-US" sz="3600" b="0" i="1" smtClean="0">
                        <a:solidFill>
                          <a:srgbClr val="17225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, 0</a:t>
                </a:r>
                <a:r>
                  <a:rPr lang="en-US" sz="4400" dirty="0">
                    <a:solidFill>
                      <a:srgbClr val="17225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3200" spc="300" dirty="0">
                    <a:solidFill>
                      <a:srgbClr val="172256"/>
                    </a:solidFill>
                    <a:latin typeface="Bookman Old Style" panose="02050604050505020204" pitchFamily="18" charset="0"/>
                    <a:ea typeface="Cambria Math" panose="02040503050406030204" pitchFamily="18" charset="0"/>
                  </a:rPr>
                  <a:t>score: 100 → </a:t>
                </a:r>
                <a:r>
                  <a:rPr lang="en-US" sz="3200" b="1" spc="300" dirty="0">
                    <a:solidFill>
                      <a:srgbClr val="172256"/>
                    </a:solidFill>
                    <a:latin typeface="Bookman Old Style" panose="02050604050505020204" pitchFamily="18" charset="0"/>
                    <a:ea typeface="Cambria Math" panose="02040503050406030204" pitchFamily="18" charset="0"/>
                  </a:rPr>
                  <a:t>perfect </a:t>
                </a:r>
                <a:r>
                  <a:rPr lang="en-US" sz="3200" spc="300" dirty="0">
                    <a:solidFill>
                      <a:srgbClr val="172256"/>
                    </a:solidFill>
                    <a:latin typeface="Bookman Old Style" panose="02050604050505020204" pitchFamily="18" charset="0"/>
                    <a:ea typeface="Cambria Math" panose="02040503050406030204" pitchFamily="18" charset="0"/>
                  </a:rPr>
                  <a:t>player</a:t>
                </a:r>
                <a:endParaRPr lang="el-GR" sz="3600" spc="300" dirty="0">
                  <a:solidFill>
                    <a:srgbClr val="172256"/>
                  </a:solidFill>
                  <a:latin typeface="Bookman Old Style" panose="0205060405050502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7337C1F-8BA0-E05A-B7EE-F13EFD3F64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7341288"/>
                <a:ext cx="16611601" cy="2444002"/>
              </a:xfrm>
              <a:prstGeom prst="rect">
                <a:avLst/>
              </a:prstGeom>
              <a:blipFill>
                <a:blip r:embed="rId4"/>
                <a:stretch>
                  <a:fillRect l="-954" t="-3491" b="-7232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5CB516D-0854-F39E-05B2-7B87F20B9E64}"/>
              </a:ext>
            </a:extLst>
          </p:cNvPr>
          <p:cNvSpPr txBox="1"/>
          <p:nvPr/>
        </p:nvSpPr>
        <p:spPr>
          <a:xfrm>
            <a:off x="533400" y="6143986"/>
            <a:ext cx="1424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spc="300" dirty="0">
                <a:solidFill>
                  <a:srgbClr val="172256"/>
                </a:solidFill>
                <a:latin typeface="Bookman Old Style" panose="02050604050505020204" pitchFamily="18" charset="0"/>
                <a:sym typeface="Oswald Bold"/>
              </a:rPr>
              <a:t>Mean number of </a:t>
            </a:r>
            <a:r>
              <a:rPr lang="en-US" sz="3200" b="1" spc="300" dirty="0">
                <a:solidFill>
                  <a:srgbClr val="172256"/>
                </a:solidFill>
                <a:latin typeface="Bookman Old Style" panose="02050604050505020204" pitchFamily="18" charset="0"/>
                <a:sym typeface="Oswald Bold"/>
              </a:rPr>
              <a:t>collisions</a:t>
            </a:r>
            <a:endParaRPr lang="el-GR" sz="3200" b="1" spc="300" dirty="0">
              <a:solidFill>
                <a:srgbClr val="172256"/>
              </a:solidFill>
              <a:latin typeface="Bookman Old Style" panose="02050604050505020204" pitchFamily="18" charset="0"/>
              <a:sym typeface="Oswald 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297DB3-7F43-AD63-2103-ECABE2D8BD7D}"/>
              </a:ext>
            </a:extLst>
          </p:cNvPr>
          <p:cNvSpPr txBox="1"/>
          <p:nvPr/>
        </p:nvSpPr>
        <p:spPr>
          <a:xfrm>
            <a:off x="533400" y="5428054"/>
            <a:ext cx="1028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spc="300" dirty="0">
                <a:solidFill>
                  <a:srgbClr val="172256"/>
                </a:solidFill>
                <a:latin typeface="Bookman Old Style" panose="02050604050505020204" pitchFamily="18" charset="0"/>
                <a:sym typeface="Oswald Bold"/>
              </a:rPr>
              <a:t>Mean parking </a:t>
            </a:r>
            <a:r>
              <a:rPr lang="en-US" sz="3200" b="1" spc="300" dirty="0">
                <a:solidFill>
                  <a:srgbClr val="172256"/>
                </a:solidFill>
                <a:latin typeface="Bookman Old Style" panose="02050604050505020204" pitchFamily="18" charset="0"/>
                <a:sym typeface="Oswald Bold"/>
              </a:rPr>
              <a:t>time</a:t>
            </a:r>
            <a:endParaRPr lang="el-GR" sz="3200" spc="300" dirty="0">
              <a:solidFill>
                <a:srgbClr val="172256"/>
              </a:solidFill>
              <a:latin typeface="Bookman Old Style" panose="02050604050505020204" pitchFamily="18" charset="0"/>
              <a:sym typeface="Oswald 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54B72C-F23C-2A69-DF45-4B3FC08AE8D6}"/>
              </a:ext>
            </a:extLst>
          </p:cNvPr>
          <p:cNvSpPr txBox="1"/>
          <p:nvPr/>
        </p:nvSpPr>
        <p:spPr>
          <a:xfrm>
            <a:off x="548695" y="4712122"/>
            <a:ext cx="754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Success</a:t>
            </a:r>
            <a:r>
              <a:rPr lang="el-GR" sz="3200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 </a:t>
            </a:r>
            <a:r>
              <a:rPr lang="en-US" sz="3200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ratio</a:t>
            </a:r>
            <a:endParaRPr lang="el-GR" sz="3200" spc="300" dirty="0">
              <a:solidFill>
                <a:srgbClr val="172256"/>
              </a:solidFill>
              <a:latin typeface="Bookman Old Style" panose="02050604050505020204" pitchFamily="18" charset="0"/>
              <a:ea typeface="Oswald Bold"/>
              <a:cs typeface="Oswald Bold"/>
              <a:sym typeface="Oswald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5" grpId="0"/>
      <p:bldP spid="6" grpId="0"/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17265672" flipH="1">
            <a:off x="-2788451" y="-5568806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7" name="Freeform 7"/>
          <p:cNvSpPr/>
          <p:nvPr/>
        </p:nvSpPr>
        <p:spPr>
          <a:xfrm rot="5400000" flipV="1">
            <a:off x="14709585" y="-5063304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 dirty="0"/>
          </a:p>
        </p:txBody>
      </p:sp>
      <p:sp>
        <p:nvSpPr>
          <p:cNvPr id="12" name="TextBox 12"/>
          <p:cNvSpPr txBox="1"/>
          <p:nvPr/>
        </p:nvSpPr>
        <p:spPr>
          <a:xfrm>
            <a:off x="-5" y="432563"/>
            <a:ext cx="18287997" cy="1259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Level</a:t>
            </a:r>
            <a:r>
              <a:rPr lang="el-GR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3: </a:t>
            </a:r>
            <a:r>
              <a:rPr lang="en-US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Immediate parking</a:t>
            </a:r>
            <a:endParaRPr lang="en-US" sz="4400" b="1" spc="6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graphicFrame>
        <p:nvGraphicFramePr>
          <p:cNvPr id="8" name="Chart 1">
            <a:extLst>
              <a:ext uri="{FF2B5EF4-FFF2-40B4-BE49-F238E27FC236}">
                <a16:creationId xmlns:a16="http://schemas.microsoft.com/office/drawing/2014/main" id="{5C6FE571-8F4A-5922-368E-5BA95E77C6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2812407"/>
              </p:ext>
            </p:extLst>
          </p:nvPr>
        </p:nvGraphicFramePr>
        <p:xfrm>
          <a:off x="1056387" y="3938087"/>
          <a:ext cx="7833828" cy="4650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7" name="Chart 10">
            <a:extLst>
              <a:ext uri="{FF2B5EF4-FFF2-40B4-BE49-F238E27FC236}">
                <a16:creationId xmlns:a16="http://schemas.microsoft.com/office/drawing/2014/main" id="{B5B17AF7-5ED5-2FA0-1261-D2DF3B2BD4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20910"/>
              </p:ext>
            </p:extLst>
          </p:nvPr>
        </p:nvGraphicFramePr>
        <p:xfrm>
          <a:off x="9946602" y="3938085"/>
          <a:ext cx="7285010" cy="46502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98401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"/>
                                        <p:tgtEl>
                                          <p:spTgt spid="1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1000"/>
                                        <p:tgtEl>
                                          <p:spTgt spid="1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Chart bld="series"/>
        </p:bldSub>
      </p:bldGraphic>
      <p:bldGraphic spid="17" grpId="0" uiExpand="1">
        <p:bldSub>
          <a:bldChart bld="series"/>
        </p:bldSub>
      </p:bldGraphic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11333217" flipH="1">
            <a:off x="-5497404" y="-471616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7" name="Freeform 7"/>
          <p:cNvSpPr/>
          <p:nvPr/>
        </p:nvSpPr>
        <p:spPr>
          <a:xfrm rot="5146855" flipV="1">
            <a:off x="15058667" y="-4979331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 dirty="0"/>
          </a:p>
        </p:txBody>
      </p:sp>
      <p:graphicFrame>
        <p:nvGraphicFramePr>
          <p:cNvPr id="9" name="Chart 9">
            <a:extLst>
              <a:ext uri="{FF2B5EF4-FFF2-40B4-BE49-F238E27FC236}">
                <a16:creationId xmlns:a16="http://schemas.microsoft.com/office/drawing/2014/main" id="{1D2552B2-D829-FE3D-0B1F-84A5DA89B5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197169"/>
              </p:ext>
            </p:extLst>
          </p:nvPr>
        </p:nvGraphicFramePr>
        <p:xfrm>
          <a:off x="9515186" y="3938086"/>
          <a:ext cx="8030440" cy="4650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0" name="Chart 2">
            <a:extLst>
              <a:ext uri="{FF2B5EF4-FFF2-40B4-BE49-F238E27FC236}">
                <a16:creationId xmlns:a16="http://schemas.microsoft.com/office/drawing/2014/main" id="{82C599A3-3D03-E0F9-2564-4DC19E37CB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7433821"/>
              </p:ext>
            </p:extLst>
          </p:nvPr>
        </p:nvGraphicFramePr>
        <p:xfrm>
          <a:off x="742373" y="3938085"/>
          <a:ext cx="8030440" cy="4650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8" name="TextBox 12">
            <a:extLst>
              <a:ext uri="{FF2B5EF4-FFF2-40B4-BE49-F238E27FC236}">
                <a16:creationId xmlns:a16="http://schemas.microsoft.com/office/drawing/2014/main" id="{8EE2C33C-39F3-DFC4-0419-ACBB71B45299}"/>
              </a:ext>
            </a:extLst>
          </p:cNvPr>
          <p:cNvSpPr txBox="1"/>
          <p:nvPr/>
        </p:nvSpPr>
        <p:spPr>
          <a:xfrm>
            <a:off x="-5" y="432563"/>
            <a:ext cx="18287997" cy="1259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Level</a:t>
            </a:r>
            <a:r>
              <a:rPr lang="el-GR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3: </a:t>
            </a:r>
            <a:r>
              <a:rPr lang="en-US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Immediate parking</a:t>
            </a:r>
            <a:endParaRPr lang="en-US" sz="4400" b="1" spc="6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4019799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"/>
                                        <p:tgtEl>
                                          <p:spTgt spid="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1000"/>
                                        <p:tgtEl>
                                          <p:spTgt spid="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Chart bld="series"/>
        </p:bldSub>
      </p:bldGraphic>
      <p:bldGraphic spid="10" grpId="0" uiExpand="1">
        <p:bldSub>
          <a:bldChart bld="series"/>
        </p:bldSub>
      </p:bldGraphic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5400000" flipV="1">
            <a:off x="15327629" y="-5425787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 dirty="0"/>
          </a:p>
        </p:txBody>
      </p:sp>
      <p:sp>
        <p:nvSpPr>
          <p:cNvPr id="12" name="TextBox 12"/>
          <p:cNvSpPr txBox="1"/>
          <p:nvPr/>
        </p:nvSpPr>
        <p:spPr>
          <a:xfrm>
            <a:off x="-5" y="432563"/>
            <a:ext cx="18287997" cy="1259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Performance - Level</a:t>
            </a:r>
            <a:r>
              <a:rPr lang="el-GR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</a:t>
            </a:r>
            <a:r>
              <a:rPr lang="en-US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4</a:t>
            </a:r>
            <a:r>
              <a:rPr lang="el-GR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: </a:t>
            </a:r>
            <a:r>
              <a:rPr lang="en-US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Real parking</a:t>
            </a:r>
            <a:endParaRPr lang="en-US" sz="4400" b="1" spc="6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graphicFrame>
        <p:nvGraphicFramePr>
          <p:cNvPr id="9" name="Chart 1">
            <a:extLst>
              <a:ext uri="{FF2B5EF4-FFF2-40B4-BE49-F238E27FC236}">
                <a16:creationId xmlns:a16="http://schemas.microsoft.com/office/drawing/2014/main" id="{6E22D445-E6B0-4438-94C5-2DFDE7A4E8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4225484"/>
              </p:ext>
            </p:extLst>
          </p:nvPr>
        </p:nvGraphicFramePr>
        <p:xfrm>
          <a:off x="627037" y="3938085"/>
          <a:ext cx="8220570" cy="4650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0" name="Chart 4">
            <a:extLst>
              <a:ext uri="{FF2B5EF4-FFF2-40B4-BE49-F238E27FC236}">
                <a16:creationId xmlns:a16="http://schemas.microsoft.com/office/drawing/2014/main" id="{F5C3369F-F74D-B746-682A-D629237535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9948197"/>
              </p:ext>
            </p:extLst>
          </p:nvPr>
        </p:nvGraphicFramePr>
        <p:xfrm>
          <a:off x="9474644" y="3938085"/>
          <a:ext cx="8186320" cy="4650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8" name="Freeform 6">
            <a:extLst>
              <a:ext uri="{FF2B5EF4-FFF2-40B4-BE49-F238E27FC236}">
                <a16:creationId xmlns:a16="http://schemas.microsoft.com/office/drawing/2014/main" id="{789AE912-7FC8-3E89-43FE-B5D6D226877B}"/>
              </a:ext>
            </a:extLst>
          </p:cNvPr>
          <p:cNvSpPr/>
          <p:nvPr/>
        </p:nvSpPr>
        <p:spPr>
          <a:xfrm rot="16200000" flipH="1">
            <a:off x="-3720141" y="-568551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8796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"/>
                                        <p:tgtEl>
                                          <p:spTgt spid="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1000"/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Chart bld="series"/>
        </p:bldSub>
      </p:bldGraphic>
      <p:bldGraphic spid="10" grpId="0" uiExpand="1">
        <p:bldSub>
          <a:bldChart bld="series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2">
            <a:extLst>
              <a:ext uri="{FF2B5EF4-FFF2-40B4-BE49-F238E27FC236}">
                <a16:creationId xmlns:a16="http://schemas.microsoft.com/office/drawing/2014/main" id="{6495083A-7E36-19F3-F630-FA99AFB838D7}"/>
              </a:ext>
            </a:extLst>
          </p:cNvPr>
          <p:cNvSpPr/>
          <p:nvPr/>
        </p:nvSpPr>
        <p:spPr>
          <a:xfrm flipH="1" flipV="1">
            <a:off x="-615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  <a:ln>
            <a:solidFill>
              <a:srgbClr val="FBFBFB"/>
            </a:solidFill>
          </a:ln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639800" y="-5530100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7" name="Freeform 7"/>
          <p:cNvSpPr/>
          <p:nvPr/>
        </p:nvSpPr>
        <p:spPr>
          <a:xfrm>
            <a:off x="-2443565" y="-4721777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12" name="TextBox 12"/>
          <p:cNvSpPr txBox="1"/>
          <p:nvPr/>
        </p:nvSpPr>
        <p:spPr>
          <a:xfrm>
            <a:off x="3690980" y="502317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7000" b="1" spc="786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Subject</a:t>
            </a:r>
          </a:p>
        </p:txBody>
      </p:sp>
      <p:grpSp>
        <p:nvGrpSpPr>
          <p:cNvPr id="58" name="Ομάδα 57">
            <a:extLst>
              <a:ext uri="{FF2B5EF4-FFF2-40B4-BE49-F238E27FC236}">
                <a16:creationId xmlns:a16="http://schemas.microsoft.com/office/drawing/2014/main" id="{44DA438F-DA5A-93DD-62B8-A1AA335476E0}"/>
              </a:ext>
            </a:extLst>
          </p:cNvPr>
          <p:cNvGrpSpPr/>
          <p:nvPr/>
        </p:nvGrpSpPr>
        <p:grpSpPr>
          <a:xfrm>
            <a:off x="1045712" y="4300193"/>
            <a:ext cx="5535120" cy="3302658"/>
            <a:chOff x="615273" y="5143500"/>
            <a:chExt cx="5535120" cy="3302658"/>
          </a:xfrm>
        </p:grpSpPr>
        <p:sp>
          <p:nvSpPr>
            <p:cNvPr id="61" name="TextBox 38">
              <a:extLst>
                <a:ext uri="{FF2B5EF4-FFF2-40B4-BE49-F238E27FC236}">
                  <a16:creationId xmlns:a16="http://schemas.microsoft.com/office/drawing/2014/main" id="{CB9BF29F-0156-B8F9-F6B4-B45B80ABB036}"/>
                </a:ext>
              </a:extLst>
            </p:cNvPr>
            <p:cNvSpPr txBox="1"/>
            <p:nvPr/>
          </p:nvSpPr>
          <p:spPr>
            <a:xfrm>
              <a:off x="615273" y="8098049"/>
              <a:ext cx="5535120" cy="34810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28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Training of intelligent agents</a:t>
              </a:r>
              <a:endParaRPr lang="el-GR" sz="28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  <p:grpSp>
          <p:nvGrpSpPr>
            <p:cNvPr id="37" name="Ομάδα 36">
              <a:extLst>
                <a:ext uri="{FF2B5EF4-FFF2-40B4-BE49-F238E27FC236}">
                  <a16:creationId xmlns:a16="http://schemas.microsoft.com/office/drawing/2014/main" id="{231F7D7E-846E-6374-A313-6C08B26E45A8}"/>
                </a:ext>
              </a:extLst>
            </p:cNvPr>
            <p:cNvGrpSpPr/>
            <p:nvPr/>
          </p:nvGrpSpPr>
          <p:grpSpPr>
            <a:xfrm>
              <a:off x="2193667" y="5143500"/>
              <a:ext cx="2378333" cy="2378334"/>
              <a:chOff x="2380377" y="5032376"/>
              <a:chExt cx="2378333" cy="2378334"/>
            </a:xfrm>
          </p:grpSpPr>
          <p:grpSp>
            <p:nvGrpSpPr>
              <p:cNvPr id="31" name="Group 8">
                <a:extLst>
                  <a:ext uri="{FF2B5EF4-FFF2-40B4-BE49-F238E27FC236}">
                    <a16:creationId xmlns:a16="http://schemas.microsoft.com/office/drawing/2014/main" id="{50BBC69F-9EFF-56CF-1159-15BE9F7C04D5}"/>
                  </a:ext>
                </a:extLst>
              </p:cNvPr>
              <p:cNvGrpSpPr/>
              <p:nvPr/>
            </p:nvGrpSpPr>
            <p:grpSpPr>
              <a:xfrm>
                <a:off x="2380377" y="5032376"/>
                <a:ext cx="2378333" cy="2378334"/>
                <a:chOff x="0" y="0"/>
                <a:chExt cx="812800" cy="812800"/>
              </a:xfrm>
            </p:grpSpPr>
            <p:sp>
              <p:nvSpPr>
                <p:cNvPr id="34" name="Freeform 9">
                  <a:extLst>
                    <a:ext uri="{FF2B5EF4-FFF2-40B4-BE49-F238E27FC236}">
                      <a16:creationId xmlns:a16="http://schemas.microsoft.com/office/drawing/2014/main" id="{A69EE6D9-56D4-C155-9824-825FD7CB6DC6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172256"/>
                </a:solidFill>
              </p:spPr>
              <p:txBody>
                <a:bodyPr/>
                <a:lstStyle/>
                <a:p>
                  <a:endParaRPr lang="el-GR" dirty="0"/>
                </a:p>
              </p:txBody>
            </p:sp>
            <p:sp>
              <p:nvSpPr>
                <p:cNvPr id="35" name="TextBox 10">
                  <a:extLst>
                    <a:ext uri="{FF2B5EF4-FFF2-40B4-BE49-F238E27FC236}">
                      <a16:creationId xmlns:a16="http://schemas.microsoft.com/office/drawing/2014/main" id="{4DDC4877-4F15-77F4-B5E4-0A549DCA80FA}"/>
                    </a:ext>
                  </a:extLst>
                </p:cNvPr>
                <p:cNvSpPr txBox="1"/>
                <p:nvPr/>
              </p:nvSpPr>
              <p:spPr>
                <a:xfrm>
                  <a:off x="76200" y="38100"/>
                  <a:ext cx="660400" cy="69850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100"/>
                    </a:lnSpc>
                  </a:pPr>
                  <a:endParaRPr/>
                </a:p>
              </p:txBody>
            </p:sp>
          </p:grpSp>
          <p:pic>
            <p:nvPicPr>
              <p:cNvPr id="18" name="Γραφικό 17" descr="Τεχνητή νοημοσύνη με συμπαγές γέμισμα">
                <a:extLst>
                  <a:ext uri="{FF2B5EF4-FFF2-40B4-BE49-F238E27FC236}">
                    <a16:creationId xmlns:a16="http://schemas.microsoft.com/office/drawing/2014/main" id="{E88F5A03-2F3D-8FBD-A15F-257C2665BB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818849" y="5427756"/>
                <a:ext cx="1501389" cy="1501389"/>
              </a:xfrm>
              <a:prstGeom prst="rect">
                <a:avLst/>
              </a:prstGeom>
            </p:spPr>
          </p:pic>
        </p:grpSp>
      </p:grpSp>
      <p:grpSp>
        <p:nvGrpSpPr>
          <p:cNvPr id="49" name="Ομάδα 48">
            <a:extLst>
              <a:ext uri="{FF2B5EF4-FFF2-40B4-BE49-F238E27FC236}">
                <a16:creationId xmlns:a16="http://schemas.microsoft.com/office/drawing/2014/main" id="{666A2907-32FA-5E9D-C5CD-6809DBDAB115}"/>
              </a:ext>
            </a:extLst>
          </p:cNvPr>
          <p:cNvGrpSpPr/>
          <p:nvPr/>
        </p:nvGrpSpPr>
        <p:grpSpPr>
          <a:xfrm>
            <a:off x="7626547" y="4300193"/>
            <a:ext cx="4560192" cy="3302658"/>
            <a:chOff x="6863904" y="5032376"/>
            <a:chExt cx="4560192" cy="3302658"/>
          </a:xfrm>
        </p:grpSpPr>
        <p:sp>
          <p:nvSpPr>
            <p:cNvPr id="40" name="TextBox 38">
              <a:extLst>
                <a:ext uri="{FF2B5EF4-FFF2-40B4-BE49-F238E27FC236}">
                  <a16:creationId xmlns:a16="http://schemas.microsoft.com/office/drawing/2014/main" id="{56EA6A20-B6B7-8AA9-66B4-33B6235EBBFE}"/>
                </a:ext>
              </a:extLst>
            </p:cNvPr>
            <p:cNvSpPr txBox="1"/>
            <p:nvPr/>
          </p:nvSpPr>
          <p:spPr>
            <a:xfrm>
              <a:off x="6863904" y="7986925"/>
              <a:ext cx="4560192" cy="34810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28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In a game environment</a:t>
              </a:r>
              <a:endParaRPr lang="el-GR" sz="28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  <p:grpSp>
          <p:nvGrpSpPr>
            <p:cNvPr id="48" name="Ομάδα 47">
              <a:extLst>
                <a:ext uri="{FF2B5EF4-FFF2-40B4-BE49-F238E27FC236}">
                  <a16:creationId xmlns:a16="http://schemas.microsoft.com/office/drawing/2014/main" id="{59789509-A1AF-0C1B-D89D-7966B2D97562}"/>
                </a:ext>
              </a:extLst>
            </p:cNvPr>
            <p:cNvGrpSpPr/>
            <p:nvPr/>
          </p:nvGrpSpPr>
          <p:grpSpPr>
            <a:xfrm>
              <a:off x="7954834" y="5032376"/>
              <a:ext cx="2378333" cy="2378334"/>
              <a:chOff x="7222428" y="5032376"/>
              <a:chExt cx="2378333" cy="2378334"/>
            </a:xfrm>
          </p:grpSpPr>
          <p:grpSp>
            <p:nvGrpSpPr>
              <p:cNvPr id="42" name="Group 8">
                <a:extLst>
                  <a:ext uri="{FF2B5EF4-FFF2-40B4-BE49-F238E27FC236}">
                    <a16:creationId xmlns:a16="http://schemas.microsoft.com/office/drawing/2014/main" id="{63A77D19-45E1-6636-3BF7-53E0E843839C}"/>
                  </a:ext>
                </a:extLst>
              </p:cNvPr>
              <p:cNvGrpSpPr/>
              <p:nvPr/>
            </p:nvGrpSpPr>
            <p:grpSpPr>
              <a:xfrm>
                <a:off x="7222428" y="5032376"/>
                <a:ext cx="2378333" cy="2378334"/>
                <a:chOff x="0" y="0"/>
                <a:chExt cx="812800" cy="812800"/>
              </a:xfrm>
            </p:grpSpPr>
            <p:sp>
              <p:nvSpPr>
                <p:cNvPr id="44" name="Freeform 9">
                  <a:extLst>
                    <a:ext uri="{FF2B5EF4-FFF2-40B4-BE49-F238E27FC236}">
                      <a16:creationId xmlns:a16="http://schemas.microsoft.com/office/drawing/2014/main" id="{BEB0CE7C-6803-8EF9-EF49-F42D6EBC0547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172256"/>
                </a:solidFill>
              </p:spPr>
              <p:txBody>
                <a:bodyPr/>
                <a:lstStyle/>
                <a:p>
                  <a:endParaRPr lang="el-GR" dirty="0"/>
                </a:p>
              </p:txBody>
            </p:sp>
            <p:sp>
              <p:nvSpPr>
                <p:cNvPr id="45" name="TextBox 10">
                  <a:extLst>
                    <a:ext uri="{FF2B5EF4-FFF2-40B4-BE49-F238E27FC236}">
                      <a16:creationId xmlns:a16="http://schemas.microsoft.com/office/drawing/2014/main" id="{FFC7F1A1-970C-4A5C-0E75-AB330682DBD8}"/>
                    </a:ext>
                  </a:extLst>
                </p:cNvPr>
                <p:cNvSpPr txBox="1"/>
                <p:nvPr/>
              </p:nvSpPr>
              <p:spPr>
                <a:xfrm>
                  <a:off x="76200" y="38100"/>
                  <a:ext cx="660400" cy="69850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100"/>
                    </a:lnSpc>
                  </a:pPr>
                  <a:endParaRPr/>
                </a:p>
              </p:txBody>
            </p:sp>
          </p:grpSp>
          <p:pic>
            <p:nvPicPr>
              <p:cNvPr id="47" name="Γραφικό 46" descr="Χειριστήριο παιχνιδιών με συμπαγές γέμισμα">
                <a:extLst>
                  <a:ext uri="{FF2B5EF4-FFF2-40B4-BE49-F238E27FC236}">
                    <a16:creationId xmlns:a16="http://schemas.microsoft.com/office/drawing/2014/main" id="{B660EC5B-908E-FF62-CCB3-20362623C2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642800" y="5470943"/>
                <a:ext cx="1501200" cy="1501200"/>
              </a:xfrm>
              <a:prstGeom prst="rect">
                <a:avLst/>
              </a:prstGeom>
            </p:spPr>
          </p:pic>
        </p:grpSp>
      </p:grpSp>
      <p:sp>
        <p:nvSpPr>
          <p:cNvPr id="26" name="TextBox 38">
            <a:extLst>
              <a:ext uri="{FF2B5EF4-FFF2-40B4-BE49-F238E27FC236}">
                <a16:creationId xmlns:a16="http://schemas.microsoft.com/office/drawing/2014/main" id="{081F5B8C-723F-CC87-07C1-384D09F1A002}"/>
              </a:ext>
            </a:extLst>
          </p:cNvPr>
          <p:cNvSpPr txBox="1"/>
          <p:nvPr/>
        </p:nvSpPr>
        <p:spPr>
          <a:xfrm>
            <a:off x="13232454" y="7160966"/>
            <a:ext cx="400983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Comparison of</a:t>
            </a:r>
            <a:endParaRPr lang="el-GR" sz="28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27" name="TextBox 39">
            <a:extLst>
              <a:ext uri="{FF2B5EF4-FFF2-40B4-BE49-F238E27FC236}">
                <a16:creationId xmlns:a16="http://schemas.microsoft.com/office/drawing/2014/main" id="{F1ED19CC-B940-BBBE-BD7E-479773A5A044}"/>
              </a:ext>
            </a:extLst>
          </p:cNvPr>
          <p:cNvSpPr txBox="1"/>
          <p:nvPr/>
        </p:nvSpPr>
        <p:spPr>
          <a:xfrm>
            <a:off x="13607155" y="3276803"/>
            <a:ext cx="3260429" cy="4492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4400" b="1" dirty="0">
                <a:solidFill>
                  <a:srgbClr val="172256"/>
                </a:solidFill>
                <a:latin typeface="Book Antiqua" panose="02040602050305030304" pitchFamily="18" charset="0"/>
                <a:ea typeface="Aileron Bold"/>
                <a:cs typeface="Aileron Bold"/>
                <a:sym typeface="Aileron Bold"/>
              </a:rPr>
              <a:t>Goal</a:t>
            </a:r>
          </a:p>
        </p:txBody>
      </p:sp>
      <p:grpSp>
        <p:nvGrpSpPr>
          <p:cNvPr id="56" name="Ομάδα 55">
            <a:extLst>
              <a:ext uri="{FF2B5EF4-FFF2-40B4-BE49-F238E27FC236}">
                <a16:creationId xmlns:a16="http://schemas.microsoft.com/office/drawing/2014/main" id="{B7E5ED6C-91BC-2DAD-1657-DFC8E33E44F3}"/>
              </a:ext>
            </a:extLst>
          </p:cNvPr>
          <p:cNvGrpSpPr/>
          <p:nvPr/>
        </p:nvGrpSpPr>
        <p:grpSpPr>
          <a:xfrm>
            <a:off x="14048203" y="4300193"/>
            <a:ext cx="2378333" cy="2378334"/>
            <a:chOff x="13529293" y="5032377"/>
            <a:chExt cx="2378333" cy="2378334"/>
          </a:xfrm>
        </p:grpSpPr>
        <p:grpSp>
          <p:nvGrpSpPr>
            <p:cNvPr id="28" name="Group 8">
              <a:extLst>
                <a:ext uri="{FF2B5EF4-FFF2-40B4-BE49-F238E27FC236}">
                  <a16:creationId xmlns:a16="http://schemas.microsoft.com/office/drawing/2014/main" id="{4478A82A-78AC-9FC1-8704-D5A8FD403985}"/>
                </a:ext>
              </a:extLst>
            </p:cNvPr>
            <p:cNvGrpSpPr/>
            <p:nvPr/>
          </p:nvGrpSpPr>
          <p:grpSpPr>
            <a:xfrm>
              <a:off x="13529293" y="5032377"/>
              <a:ext cx="2378333" cy="2378334"/>
              <a:chOff x="0" y="0"/>
              <a:chExt cx="812800" cy="812800"/>
            </a:xfrm>
          </p:grpSpPr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42F2D837-F5AD-4209-B19D-4AE5D292E15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2256"/>
              </a:solidFill>
            </p:spPr>
            <p:txBody>
              <a:bodyPr/>
              <a:lstStyle/>
              <a:p>
                <a:endParaRPr lang="el-GR" dirty="0"/>
              </a:p>
            </p:txBody>
          </p:sp>
          <p:sp>
            <p:nvSpPr>
              <p:cNvPr id="30" name="TextBox 10">
                <a:extLst>
                  <a:ext uri="{FF2B5EF4-FFF2-40B4-BE49-F238E27FC236}">
                    <a16:creationId xmlns:a16="http://schemas.microsoft.com/office/drawing/2014/main" id="{0143BDCA-06B1-6461-656E-F5C562128FF3}"/>
                  </a:ext>
                </a:extLst>
              </p:cNvPr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pic>
          <p:nvPicPr>
            <p:cNvPr id="55" name="Γραφικό 54">
              <a:extLst>
                <a:ext uri="{FF2B5EF4-FFF2-40B4-BE49-F238E27FC236}">
                  <a16:creationId xmlns:a16="http://schemas.microsoft.com/office/drawing/2014/main" id="{83269112-D05B-2CDD-9016-D2278496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3967859" y="5444080"/>
              <a:ext cx="1501200" cy="1501200"/>
            </a:xfrm>
            <a:prstGeom prst="rect">
              <a:avLst/>
            </a:prstGeom>
          </p:spPr>
        </p:pic>
      </p:grpSp>
      <p:cxnSp>
        <p:nvCxnSpPr>
          <p:cNvPr id="67" name="Ευθεία γραμμή σύνδεσης 66">
            <a:extLst>
              <a:ext uri="{FF2B5EF4-FFF2-40B4-BE49-F238E27FC236}">
                <a16:creationId xmlns:a16="http://schemas.microsoft.com/office/drawing/2014/main" id="{0558E65F-46F4-7559-5BEC-14BAF10F12AC}"/>
              </a:ext>
            </a:extLst>
          </p:cNvPr>
          <p:cNvCxnSpPr>
            <a:cxnSpLocks/>
          </p:cNvCxnSpPr>
          <p:nvPr/>
        </p:nvCxnSpPr>
        <p:spPr>
          <a:xfrm>
            <a:off x="5002439" y="5489360"/>
            <a:ext cx="3715038" cy="0"/>
          </a:xfrm>
          <a:prstGeom prst="line">
            <a:avLst/>
          </a:prstGeom>
          <a:ln w="63500">
            <a:solidFill>
              <a:srgbClr val="1722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Ευθεία γραμμή σύνδεσης 68">
            <a:extLst>
              <a:ext uri="{FF2B5EF4-FFF2-40B4-BE49-F238E27FC236}">
                <a16:creationId xmlns:a16="http://schemas.microsoft.com/office/drawing/2014/main" id="{6972C4BA-B981-80DD-2BCF-4FD84766549E}"/>
              </a:ext>
            </a:extLst>
          </p:cNvPr>
          <p:cNvCxnSpPr>
            <a:cxnSpLocks/>
          </p:cNvCxnSpPr>
          <p:nvPr/>
        </p:nvCxnSpPr>
        <p:spPr>
          <a:xfrm>
            <a:off x="11095810" y="5489360"/>
            <a:ext cx="2952393" cy="0"/>
          </a:xfrm>
          <a:prstGeom prst="line">
            <a:avLst/>
          </a:prstGeom>
          <a:ln w="63500">
            <a:solidFill>
              <a:srgbClr val="172256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4894AAC-D4D5-527F-48C7-FB461BFD8CD6}"/>
              </a:ext>
            </a:extLst>
          </p:cNvPr>
          <p:cNvSpPr txBox="1"/>
          <p:nvPr/>
        </p:nvSpPr>
        <p:spPr>
          <a:xfrm>
            <a:off x="13232454" y="8342926"/>
            <a:ext cx="4924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72256"/>
                </a:solidFill>
                <a:latin typeface="Bookman Old Style" panose="02050604050505020204" pitchFamily="18" charset="0"/>
              </a:rPr>
              <a:t>Training time</a:t>
            </a:r>
            <a:endParaRPr lang="el-GR" sz="2800" dirty="0">
              <a:solidFill>
                <a:srgbClr val="172256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83DFE2-AA78-6A8A-FFCF-658F42342268}"/>
              </a:ext>
            </a:extLst>
          </p:cNvPr>
          <p:cNvSpPr txBox="1"/>
          <p:nvPr/>
        </p:nvSpPr>
        <p:spPr>
          <a:xfrm>
            <a:off x="13245063" y="9057509"/>
            <a:ext cx="4924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72256"/>
                </a:solidFill>
                <a:latin typeface="Bookman Old Style" panose="02050604050505020204" pitchFamily="18" charset="0"/>
              </a:rPr>
              <a:t>Performance</a:t>
            </a:r>
            <a:endParaRPr lang="el-GR" sz="2800" dirty="0">
              <a:solidFill>
                <a:srgbClr val="172256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" name="TextBox 38">
            <a:extLst>
              <a:ext uri="{FF2B5EF4-FFF2-40B4-BE49-F238E27FC236}">
                <a16:creationId xmlns:a16="http://schemas.microsoft.com/office/drawing/2014/main" id="{18AB08D6-FC11-E300-EAFD-538CC82C6373}"/>
              </a:ext>
            </a:extLst>
          </p:cNvPr>
          <p:cNvSpPr txBox="1"/>
          <p:nvPr/>
        </p:nvSpPr>
        <p:spPr>
          <a:xfrm>
            <a:off x="13245063" y="7591437"/>
            <a:ext cx="400983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ML algorithms</a:t>
            </a:r>
            <a:endParaRPr lang="el-GR" sz="28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1693536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11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aphicFrame>
        <p:nvGraphicFramePr>
          <p:cNvPr id="8" name="Chart 2">
            <a:extLst>
              <a:ext uri="{FF2B5EF4-FFF2-40B4-BE49-F238E27FC236}">
                <a16:creationId xmlns:a16="http://schemas.microsoft.com/office/drawing/2014/main" id="{EC9098D5-16D9-4460-8AB6-8F7BA973EB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63459676"/>
              </p:ext>
            </p:extLst>
          </p:nvPr>
        </p:nvGraphicFramePr>
        <p:xfrm>
          <a:off x="745635" y="4029411"/>
          <a:ext cx="8025550" cy="45589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Γράφημα 9">
            <a:extLst>
              <a:ext uri="{FF2B5EF4-FFF2-40B4-BE49-F238E27FC236}">
                <a16:creationId xmlns:a16="http://schemas.microsoft.com/office/drawing/2014/main" id="{96BEE3E0-4F0E-6626-27B1-16B2549996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2064540"/>
              </p:ext>
            </p:extLst>
          </p:nvPr>
        </p:nvGraphicFramePr>
        <p:xfrm>
          <a:off x="9518400" y="4029410"/>
          <a:ext cx="8024400" cy="45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Freeform 6">
            <a:extLst>
              <a:ext uri="{FF2B5EF4-FFF2-40B4-BE49-F238E27FC236}">
                <a16:creationId xmlns:a16="http://schemas.microsoft.com/office/drawing/2014/main" id="{4DFCF956-784C-D971-0FD7-941E3347E2A3}"/>
              </a:ext>
            </a:extLst>
          </p:cNvPr>
          <p:cNvSpPr/>
          <p:nvPr/>
        </p:nvSpPr>
        <p:spPr>
          <a:xfrm rot="16200000" flipH="1">
            <a:off x="-3720141" y="-568551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214AD3A4-4DEA-2FBF-7B49-351FD1BF57DD}"/>
              </a:ext>
            </a:extLst>
          </p:cNvPr>
          <p:cNvSpPr/>
          <p:nvPr/>
        </p:nvSpPr>
        <p:spPr>
          <a:xfrm rot="5400000" flipV="1">
            <a:off x="15327629" y="-5425787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34D65A-A63A-DB9C-5689-19F9635C51E6}"/>
              </a:ext>
            </a:extLst>
          </p:cNvPr>
          <p:cNvSpPr txBox="1"/>
          <p:nvPr/>
        </p:nvSpPr>
        <p:spPr>
          <a:xfrm>
            <a:off x="-5" y="432563"/>
            <a:ext cx="18287997" cy="1259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Performance - Level</a:t>
            </a:r>
            <a:r>
              <a:rPr lang="el-GR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 </a:t>
            </a:r>
            <a:r>
              <a:rPr lang="en-US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4</a:t>
            </a:r>
            <a:r>
              <a:rPr lang="el-GR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: </a:t>
            </a:r>
            <a:r>
              <a:rPr lang="en-US" sz="5600" b="1" spc="6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Real parking</a:t>
            </a:r>
            <a:endParaRPr lang="en-US" sz="4400" b="1" spc="6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3665199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1000"/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Chart bld="series"/>
        </p:bldSub>
      </p:bldGraphic>
      <p:bldGraphic spid="10" grpId="0" uiExpand="1">
        <p:bldSub>
          <a:bldChart bld="series"/>
        </p:bldSub>
      </p:bldGraphic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2">
            <a:extLst>
              <a:ext uri="{FF2B5EF4-FFF2-40B4-BE49-F238E27FC236}">
                <a16:creationId xmlns:a16="http://schemas.microsoft.com/office/drawing/2014/main" id="{2AD574A0-74F6-4040-1257-71802B1465DE}"/>
              </a:ext>
            </a:extLst>
          </p:cNvPr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2F15D194-E187-09A6-708A-A6FEEED62AA9}"/>
              </a:ext>
            </a:extLst>
          </p:cNvPr>
          <p:cNvSpPr txBox="1"/>
          <p:nvPr/>
        </p:nvSpPr>
        <p:spPr>
          <a:xfrm>
            <a:off x="384227" y="-82982"/>
            <a:ext cx="7827643" cy="1294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082"/>
              </a:lnSpc>
            </a:pPr>
            <a:r>
              <a:rPr lang="en-US" sz="6600" b="1" spc="6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Final </a:t>
            </a:r>
            <a:r>
              <a:rPr lang="en-US" sz="6600" b="1" spc="600" dirty="0" err="1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Conlusions</a:t>
            </a:r>
            <a:endParaRPr lang="en-US" sz="7200" b="1" spc="600" dirty="0">
              <a:solidFill>
                <a:srgbClr val="172256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F0CCB7C-0046-9E1E-EFB0-D97E31574E80}"/>
              </a:ext>
            </a:extLst>
          </p:cNvPr>
          <p:cNvSpPr txBox="1"/>
          <p:nvPr/>
        </p:nvSpPr>
        <p:spPr>
          <a:xfrm>
            <a:off x="3231157" y="8632042"/>
            <a:ext cx="8796780" cy="113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216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Computationally </a:t>
            </a:r>
            <a:r>
              <a:rPr lang="en-US" sz="2400" b="1" dirty="0">
                <a:solidFill>
                  <a:srgbClr val="172256"/>
                </a:solidFill>
                <a:latin typeface="Bookman Old Style" panose="02050604050505020204" pitchFamily="18" charset="0"/>
              </a:rPr>
              <a:t>cheapest</a:t>
            </a:r>
            <a:endParaRPr lang="el-GR" sz="2400" b="1" dirty="0">
              <a:solidFill>
                <a:srgbClr val="172256"/>
              </a:solidFill>
              <a:latin typeface="Bookman Old Style" panose="02050604050505020204" pitchFamily="18" charset="0"/>
            </a:endParaRPr>
          </a:p>
          <a:p>
            <a:pPr marL="457200" indent="-216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Unsuitable for </a:t>
            </a:r>
            <a:r>
              <a:rPr lang="en-US" sz="2400" b="1" dirty="0">
                <a:solidFill>
                  <a:srgbClr val="172256"/>
                </a:solidFill>
                <a:latin typeface="Bookman Old Style" panose="02050604050505020204" pitchFamily="18" charset="0"/>
              </a:rPr>
              <a:t>continuous </a:t>
            </a: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environments</a:t>
            </a:r>
            <a:endParaRPr lang="el-GR" sz="2400" dirty="0">
              <a:solidFill>
                <a:srgbClr val="172256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5622F7-78F3-87A3-98EF-A4E7DE12617D}"/>
              </a:ext>
            </a:extLst>
          </p:cNvPr>
          <p:cNvSpPr txBox="1"/>
          <p:nvPr/>
        </p:nvSpPr>
        <p:spPr>
          <a:xfrm>
            <a:off x="5744692" y="6952421"/>
            <a:ext cx="8991600" cy="113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216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172256"/>
                </a:solidFill>
                <a:latin typeface="Bookman Old Style" panose="02050604050505020204" pitchFamily="18" charset="0"/>
              </a:rPr>
              <a:t>More efficient </a:t>
            </a: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than actor-critic algorithms</a:t>
            </a:r>
            <a:endParaRPr lang="el-GR" sz="2400" b="1" dirty="0">
              <a:solidFill>
                <a:srgbClr val="172256"/>
              </a:solidFill>
              <a:latin typeface="Bookman Old Style" panose="02050604050505020204" pitchFamily="18" charset="0"/>
            </a:endParaRPr>
          </a:p>
          <a:p>
            <a:pPr marL="457200" indent="-216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172256"/>
                </a:solidFill>
                <a:latin typeface="Bookman Old Style" panose="02050604050505020204" pitchFamily="18" charset="0"/>
              </a:rPr>
              <a:t>Worse </a:t>
            </a: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performance</a:t>
            </a:r>
            <a:endParaRPr lang="el-GR" sz="2400" dirty="0">
              <a:solidFill>
                <a:srgbClr val="172256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EC975F-B68E-9CAF-CCE5-5E04E4FB15D1}"/>
              </a:ext>
            </a:extLst>
          </p:cNvPr>
          <p:cNvSpPr txBox="1"/>
          <p:nvPr/>
        </p:nvSpPr>
        <p:spPr>
          <a:xfrm>
            <a:off x="8211871" y="5348839"/>
            <a:ext cx="8796780" cy="113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216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The </a:t>
            </a:r>
            <a:r>
              <a:rPr lang="en-US" sz="2400" b="1" dirty="0">
                <a:solidFill>
                  <a:srgbClr val="172256"/>
                </a:solidFill>
                <a:latin typeface="Bookman Old Style" panose="02050604050505020204" pitchFamily="18" charset="0"/>
              </a:rPr>
              <a:t>cheapest </a:t>
            </a: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actor-critic algorithm</a:t>
            </a:r>
            <a:endParaRPr lang="el-GR" sz="2400" b="1" dirty="0">
              <a:solidFill>
                <a:srgbClr val="172256"/>
              </a:solidFill>
              <a:latin typeface="Bookman Old Style" panose="02050604050505020204" pitchFamily="18" charset="0"/>
            </a:endParaRPr>
          </a:p>
          <a:p>
            <a:pPr marL="457200" indent="-216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Suitable for </a:t>
            </a:r>
            <a:r>
              <a:rPr lang="en-US" sz="2400" b="1" dirty="0">
                <a:solidFill>
                  <a:srgbClr val="172256"/>
                </a:solidFill>
                <a:latin typeface="Bookman Old Style" panose="02050604050505020204" pitchFamily="18" charset="0"/>
              </a:rPr>
              <a:t>simpler </a:t>
            </a: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problems</a:t>
            </a:r>
            <a:endParaRPr lang="el-GR" sz="2400" dirty="0">
              <a:solidFill>
                <a:srgbClr val="172256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A405CE-734A-D962-BF9B-E99BABB62253}"/>
              </a:ext>
            </a:extLst>
          </p:cNvPr>
          <p:cNvSpPr txBox="1"/>
          <p:nvPr/>
        </p:nvSpPr>
        <p:spPr>
          <a:xfrm>
            <a:off x="10639447" y="3705151"/>
            <a:ext cx="7648553" cy="113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216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172256"/>
                </a:solidFill>
                <a:latin typeface="Bookman Old Style" panose="02050604050505020204" pitchFamily="18" charset="0"/>
              </a:rPr>
              <a:t>Moderate </a:t>
            </a: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computational cost</a:t>
            </a:r>
            <a:endParaRPr lang="el-GR" sz="2400" b="1" dirty="0">
              <a:solidFill>
                <a:srgbClr val="172256"/>
              </a:solidFill>
              <a:latin typeface="Bookman Old Style" panose="02050604050505020204" pitchFamily="18" charset="0"/>
            </a:endParaRPr>
          </a:p>
          <a:p>
            <a:pPr marL="457200" indent="-216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172256"/>
                </a:solidFill>
                <a:latin typeface="Bookman Old Style" panose="02050604050505020204" pitchFamily="18" charset="0"/>
              </a:rPr>
              <a:t>Robust </a:t>
            </a: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performance</a:t>
            </a:r>
            <a:endParaRPr lang="el-GR" sz="2400" b="1" dirty="0">
              <a:solidFill>
                <a:srgbClr val="172256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B89DA9-AE61-822E-1895-9C1783971036}"/>
              </a:ext>
            </a:extLst>
          </p:cNvPr>
          <p:cNvSpPr txBox="1"/>
          <p:nvPr/>
        </p:nvSpPr>
        <p:spPr>
          <a:xfrm>
            <a:off x="12999467" y="2070550"/>
            <a:ext cx="5189390" cy="113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216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172256"/>
                </a:solidFill>
                <a:latin typeface="Bookman Old Style" panose="02050604050505020204" pitchFamily="18" charset="0"/>
              </a:rPr>
              <a:t>Highest </a:t>
            </a: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computational cost</a:t>
            </a:r>
            <a:endParaRPr lang="el-GR" sz="2400" b="1" dirty="0">
              <a:solidFill>
                <a:srgbClr val="172256"/>
              </a:solidFill>
              <a:latin typeface="Bookman Old Style" panose="02050604050505020204" pitchFamily="18" charset="0"/>
            </a:endParaRPr>
          </a:p>
          <a:p>
            <a:pPr marL="457200" indent="-216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172256"/>
                </a:solidFill>
                <a:latin typeface="Bookman Old Style" panose="02050604050505020204" pitchFamily="18" charset="0"/>
              </a:rPr>
              <a:t>Best </a:t>
            </a:r>
            <a:r>
              <a:rPr lang="en-US" sz="2400" dirty="0">
                <a:solidFill>
                  <a:srgbClr val="172256"/>
                </a:solidFill>
                <a:latin typeface="Bookman Old Style" panose="02050604050505020204" pitchFamily="18" charset="0"/>
              </a:rPr>
              <a:t>performance</a:t>
            </a:r>
            <a:endParaRPr lang="el-GR" sz="2400" dirty="0">
              <a:solidFill>
                <a:srgbClr val="172256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" name="Ορθογώνιο: Στρογγύλεμα διαγώνιων γωνιών 12">
            <a:extLst>
              <a:ext uri="{FF2B5EF4-FFF2-40B4-BE49-F238E27FC236}">
                <a16:creationId xmlns:a16="http://schemas.microsoft.com/office/drawing/2014/main" id="{1F05AC62-4012-3C56-C221-BC53C7B72597}"/>
              </a:ext>
            </a:extLst>
          </p:cNvPr>
          <p:cNvSpPr/>
          <p:nvPr/>
        </p:nvSpPr>
        <p:spPr>
          <a:xfrm>
            <a:off x="972872" y="8464737"/>
            <a:ext cx="2403703" cy="1471655"/>
          </a:xfrm>
          <a:prstGeom prst="round2DiagRect">
            <a:avLst/>
          </a:prstGeom>
          <a:solidFill>
            <a:srgbClr val="17225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Book Antiqua" panose="02040602050305030304" pitchFamily="18" charset="0"/>
              </a:rPr>
              <a:t>Q</a:t>
            </a:r>
            <a:r>
              <a:rPr lang="en-US" sz="2800" b="1" dirty="0">
                <a:latin typeface="Bookman Old Style" panose="02050604050505020204" pitchFamily="18" charset="0"/>
              </a:rPr>
              <a:t>-Learning</a:t>
            </a:r>
            <a:endParaRPr lang="el-GR" sz="2800" b="1" dirty="0">
              <a:latin typeface="Bookman Old Style" panose="02050604050505020204" pitchFamily="18" charset="0"/>
            </a:endParaRPr>
          </a:p>
        </p:txBody>
      </p:sp>
      <p:sp>
        <p:nvSpPr>
          <p:cNvPr id="18" name="Ορθογώνιο: Στρογγύλεμα διαγώνιων γωνιών 17">
            <a:extLst>
              <a:ext uri="{FF2B5EF4-FFF2-40B4-BE49-F238E27FC236}">
                <a16:creationId xmlns:a16="http://schemas.microsoft.com/office/drawing/2014/main" id="{639D10E5-0092-EE97-30FB-BE9E9667F4BA}"/>
              </a:ext>
            </a:extLst>
          </p:cNvPr>
          <p:cNvSpPr/>
          <p:nvPr/>
        </p:nvSpPr>
        <p:spPr>
          <a:xfrm>
            <a:off x="3428620" y="6824364"/>
            <a:ext cx="2403703" cy="1471655"/>
          </a:xfrm>
          <a:prstGeom prst="round2DiagRect">
            <a:avLst/>
          </a:prstGeom>
          <a:solidFill>
            <a:srgbClr val="17225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Bookman Old Style" panose="02050604050505020204" pitchFamily="18" charset="0"/>
              </a:rPr>
              <a:t>PPO</a:t>
            </a:r>
            <a:endParaRPr lang="el-GR" sz="2800" b="1" dirty="0">
              <a:latin typeface="Bookman Old Style" panose="02050604050505020204" pitchFamily="18" charset="0"/>
            </a:endParaRPr>
          </a:p>
        </p:txBody>
      </p:sp>
      <p:sp>
        <p:nvSpPr>
          <p:cNvPr id="19" name="Ορθογώνιο: Στρογγύλεμα διαγώνιων γωνιών 18">
            <a:extLst>
              <a:ext uri="{FF2B5EF4-FFF2-40B4-BE49-F238E27FC236}">
                <a16:creationId xmlns:a16="http://schemas.microsoft.com/office/drawing/2014/main" id="{7FF5EA09-1B71-7091-07E7-3123E8E97385}"/>
              </a:ext>
            </a:extLst>
          </p:cNvPr>
          <p:cNvSpPr/>
          <p:nvPr/>
        </p:nvSpPr>
        <p:spPr>
          <a:xfrm>
            <a:off x="5884368" y="5183991"/>
            <a:ext cx="2403703" cy="1471655"/>
          </a:xfrm>
          <a:prstGeom prst="round2DiagRect">
            <a:avLst/>
          </a:prstGeom>
          <a:solidFill>
            <a:srgbClr val="17225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Bookman Old Style" panose="02050604050505020204" pitchFamily="18" charset="0"/>
              </a:rPr>
              <a:t>DDPG</a:t>
            </a:r>
            <a:endParaRPr lang="el-GR" sz="2800" b="1" dirty="0">
              <a:latin typeface="Bookman Old Style" panose="02050604050505020204" pitchFamily="18" charset="0"/>
            </a:endParaRPr>
          </a:p>
        </p:txBody>
      </p:sp>
      <p:sp>
        <p:nvSpPr>
          <p:cNvPr id="28" name="Ορθογώνιο: Στρογγύλεμα διαγώνιων γωνιών 27">
            <a:extLst>
              <a:ext uri="{FF2B5EF4-FFF2-40B4-BE49-F238E27FC236}">
                <a16:creationId xmlns:a16="http://schemas.microsoft.com/office/drawing/2014/main" id="{04803E31-1942-62AA-021B-7CC46C4937D5}"/>
              </a:ext>
            </a:extLst>
          </p:cNvPr>
          <p:cNvSpPr/>
          <p:nvPr/>
        </p:nvSpPr>
        <p:spPr>
          <a:xfrm>
            <a:off x="8340116" y="3543618"/>
            <a:ext cx="2403703" cy="1471655"/>
          </a:xfrm>
          <a:prstGeom prst="round2DiagRect">
            <a:avLst/>
          </a:prstGeom>
          <a:solidFill>
            <a:srgbClr val="17225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Bookman Old Style" panose="02050604050505020204" pitchFamily="18" charset="0"/>
              </a:rPr>
              <a:t>SAC</a:t>
            </a:r>
            <a:endParaRPr lang="el-GR" sz="2800" b="1" dirty="0">
              <a:latin typeface="Bookman Old Style" panose="02050604050505020204" pitchFamily="18" charset="0"/>
            </a:endParaRPr>
          </a:p>
        </p:txBody>
      </p:sp>
      <p:sp>
        <p:nvSpPr>
          <p:cNvPr id="29" name="Ορθογώνιο: Στρογγύλεμα διαγώνιων γωνιών 28">
            <a:extLst>
              <a:ext uri="{FF2B5EF4-FFF2-40B4-BE49-F238E27FC236}">
                <a16:creationId xmlns:a16="http://schemas.microsoft.com/office/drawing/2014/main" id="{2F9074DF-750E-DBCF-F377-6DE02C8B0DAA}"/>
              </a:ext>
            </a:extLst>
          </p:cNvPr>
          <p:cNvSpPr/>
          <p:nvPr/>
        </p:nvSpPr>
        <p:spPr>
          <a:xfrm>
            <a:off x="10795864" y="1903245"/>
            <a:ext cx="2403703" cy="1471655"/>
          </a:xfrm>
          <a:prstGeom prst="round2DiagRect">
            <a:avLst/>
          </a:prstGeom>
          <a:solidFill>
            <a:srgbClr val="17225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Bookman Old Style" panose="02050604050505020204" pitchFamily="18" charset="0"/>
              </a:rPr>
              <a:t>TD3</a:t>
            </a:r>
            <a:endParaRPr lang="el-GR" sz="2800" b="1" dirty="0">
              <a:latin typeface="Bookman Old Style" panose="020506040505050202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B2FC38E-DDAC-C1FC-E45A-AF3F4795726D}"/>
              </a:ext>
            </a:extLst>
          </p:cNvPr>
          <p:cNvSpPr txBox="1"/>
          <p:nvPr/>
        </p:nvSpPr>
        <p:spPr>
          <a:xfrm>
            <a:off x="295023" y="4550352"/>
            <a:ext cx="3550802" cy="5836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1200">
              <a:lnSpc>
                <a:spcPct val="150000"/>
              </a:lnSpc>
            </a:pPr>
            <a:r>
              <a:rPr lang="en-US" sz="2400" dirty="0">
                <a:solidFill>
                  <a:srgbClr val="C00000"/>
                </a:solidFill>
                <a:latin typeface="Bookman Old Style" panose="02050604050505020204" pitchFamily="18" charset="0"/>
              </a:rPr>
              <a:t>Training time</a:t>
            </a:r>
            <a:endParaRPr lang="el-GR" sz="2400" dirty="0">
              <a:solidFill>
                <a:srgbClr val="C00000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42" name="Γραφικό 41">
            <a:extLst>
              <a:ext uri="{FF2B5EF4-FFF2-40B4-BE49-F238E27FC236}">
                <a16:creationId xmlns:a16="http://schemas.microsoft.com/office/drawing/2014/main" id="{942B2759-7EEA-4590-676A-2CCE4AAB7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3961684" y="5534001"/>
            <a:ext cx="8690071" cy="505531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17E2A83-5DBD-E409-7220-48849E40850F}"/>
              </a:ext>
            </a:extLst>
          </p:cNvPr>
          <p:cNvSpPr txBox="1"/>
          <p:nvPr/>
        </p:nvSpPr>
        <p:spPr>
          <a:xfrm>
            <a:off x="15413591" y="4550351"/>
            <a:ext cx="2403702" cy="5836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1200">
              <a:lnSpc>
                <a:spcPct val="150000"/>
              </a:lnSpc>
            </a:pPr>
            <a:r>
              <a:rPr lang="en-US" sz="2400" dirty="0">
                <a:solidFill>
                  <a:srgbClr val="6EADE0"/>
                </a:solidFill>
                <a:latin typeface="Bookman Old Style" panose="02050604050505020204" pitchFamily="18" charset="0"/>
              </a:rPr>
              <a:t>Performance</a:t>
            </a:r>
            <a:endParaRPr lang="el-GR" sz="2400" dirty="0">
              <a:solidFill>
                <a:srgbClr val="6EADE0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44" name="Γραφικό 43">
            <a:extLst>
              <a:ext uri="{FF2B5EF4-FFF2-40B4-BE49-F238E27FC236}">
                <a16:creationId xmlns:a16="http://schemas.microsoft.com/office/drawing/2014/main" id="{4AC34B92-304E-7789-205B-D34AC97A1F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13592613" y="5533964"/>
            <a:ext cx="8690140" cy="50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55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10" grpId="0"/>
      <p:bldP spid="11" grpId="0"/>
      <p:bldP spid="12" grpId="0"/>
      <p:bldP spid="13" grpId="0" animBg="1"/>
      <p:bldP spid="18" grpId="0" animBg="1"/>
      <p:bldP spid="19" grpId="0" animBg="1"/>
      <p:bldP spid="28" grpId="0" animBg="1"/>
      <p:bldP spid="29" grpId="0" animBg="1"/>
      <p:bldP spid="40" grpId="0"/>
      <p:bldP spid="4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reeform 2">
            <a:extLst>
              <a:ext uri="{FF2B5EF4-FFF2-40B4-BE49-F238E27FC236}">
                <a16:creationId xmlns:a16="http://schemas.microsoft.com/office/drawing/2014/main" id="{DF669B91-1DD5-BC29-5350-710B659B5905}"/>
              </a:ext>
            </a:extLst>
          </p:cNvPr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/>
          </a:p>
        </p:txBody>
      </p:sp>
      <p:sp>
        <p:nvSpPr>
          <p:cNvPr id="4" name="Freeform 4"/>
          <p:cNvSpPr/>
          <p:nvPr/>
        </p:nvSpPr>
        <p:spPr>
          <a:xfrm rot="16200000">
            <a:off x="11969062" y="6898477"/>
            <a:ext cx="12102934" cy="12419055"/>
          </a:xfrm>
          <a:custGeom>
            <a:avLst/>
            <a:gdLst/>
            <a:ahLst/>
            <a:cxnLst/>
            <a:rect l="l" t="t" r="r" b="b"/>
            <a:pathLst>
              <a:path w="12102934" h="12419055">
                <a:moveTo>
                  <a:pt x="0" y="0"/>
                </a:moveTo>
                <a:lnTo>
                  <a:pt x="12102933" y="0"/>
                </a:lnTo>
                <a:lnTo>
                  <a:pt x="12102933" y="12419055"/>
                </a:lnTo>
                <a:lnTo>
                  <a:pt x="0" y="124190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" name="Freeform 3"/>
          <p:cNvSpPr/>
          <p:nvPr/>
        </p:nvSpPr>
        <p:spPr>
          <a:xfrm rot="887923">
            <a:off x="-7772734" y="-9158911"/>
            <a:ext cx="13977230" cy="14342307"/>
          </a:xfrm>
          <a:custGeom>
            <a:avLst/>
            <a:gdLst/>
            <a:ahLst/>
            <a:cxnLst/>
            <a:rect l="l" t="t" r="r" b="b"/>
            <a:pathLst>
              <a:path w="13977230" h="14342307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8" name="TextBox 23">
            <a:extLst>
              <a:ext uri="{FF2B5EF4-FFF2-40B4-BE49-F238E27FC236}">
                <a16:creationId xmlns:a16="http://schemas.microsoft.com/office/drawing/2014/main" id="{21FCB1BF-CB2B-F047-352F-7EDF71F80847}"/>
              </a:ext>
            </a:extLst>
          </p:cNvPr>
          <p:cNvSpPr txBox="1"/>
          <p:nvPr/>
        </p:nvSpPr>
        <p:spPr>
          <a:xfrm>
            <a:off x="685800" y="106314"/>
            <a:ext cx="18288000" cy="14521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ct val="150000"/>
              </a:lnSpc>
              <a:spcBef>
                <a:spcPct val="0"/>
              </a:spcBef>
            </a:pPr>
            <a:r>
              <a:rPr lang="en-US" sz="7000" b="1" spc="6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Summary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C660E71-493F-1126-8803-47952434799A}"/>
              </a:ext>
            </a:extLst>
          </p:cNvPr>
          <p:cNvSpPr txBox="1"/>
          <p:nvPr/>
        </p:nvSpPr>
        <p:spPr>
          <a:xfrm>
            <a:off x="1898863" y="3204086"/>
            <a:ext cx="12344400" cy="9312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Project </a:t>
            </a:r>
            <a:r>
              <a:rPr lang="en-US" sz="3200" b="1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goals</a:t>
            </a:r>
            <a:r>
              <a:rPr lang="en-US" sz="3200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:</a:t>
            </a:r>
            <a:endParaRPr lang="el-GR" sz="3200" spc="300" dirty="0">
              <a:solidFill>
                <a:srgbClr val="172256"/>
              </a:solidFill>
              <a:latin typeface="Bookman Old Style" panose="02050604050505020204" pitchFamily="18" charset="0"/>
              <a:ea typeface="Oswald Bold"/>
              <a:cs typeface="Oswald Bold"/>
              <a:sym typeface="Oswald Bold"/>
            </a:endParaRPr>
          </a:p>
        </p:txBody>
      </p:sp>
      <p:pic>
        <p:nvPicPr>
          <p:cNvPr id="42" name="Γραφικό 41">
            <a:extLst>
              <a:ext uri="{FF2B5EF4-FFF2-40B4-BE49-F238E27FC236}">
                <a16:creationId xmlns:a16="http://schemas.microsoft.com/office/drawing/2014/main" id="{E2B3B6FB-67AB-1FD8-254D-25E30F544C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243263" y="4328440"/>
            <a:ext cx="1012718" cy="1012718"/>
          </a:xfrm>
          <a:prstGeom prst="rect">
            <a:avLst/>
          </a:prstGeom>
        </p:spPr>
      </p:pic>
      <p:pic>
        <p:nvPicPr>
          <p:cNvPr id="43" name="Γραφικό 42">
            <a:extLst>
              <a:ext uri="{FF2B5EF4-FFF2-40B4-BE49-F238E27FC236}">
                <a16:creationId xmlns:a16="http://schemas.microsoft.com/office/drawing/2014/main" id="{1308BE3C-FBE8-B38F-BD71-5960AC6AED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243263" y="5246090"/>
            <a:ext cx="1012718" cy="10127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A194564-DE11-0DD9-3368-242A6FC8325F}"/>
              </a:ext>
            </a:extLst>
          </p:cNvPr>
          <p:cNvSpPr txBox="1"/>
          <p:nvPr/>
        </p:nvSpPr>
        <p:spPr>
          <a:xfrm>
            <a:off x="1898863" y="5460061"/>
            <a:ext cx="11811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spc="300" dirty="0">
                <a:solidFill>
                  <a:srgbClr val="172256"/>
                </a:solidFill>
                <a:latin typeface="Bookman Old Style" panose="02050604050505020204" pitchFamily="18" charset="0"/>
                <a:sym typeface="Oswald Bold"/>
              </a:rPr>
              <a:t>Comparison</a:t>
            </a:r>
            <a:r>
              <a:rPr lang="en-US" sz="3200" spc="300" dirty="0">
                <a:solidFill>
                  <a:srgbClr val="172256"/>
                </a:solidFill>
                <a:latin typeface="Bookman Old Style" panose="02050604050505020204" pitchFamily="18" charset="0"/>
                <a:sym typeface="Oswald Bold"/>
              </a:rPr>
              <a:t> of machine learning algorithms</a:t>
            </a:r>
            <a:r>
              <a:rPr lang="en-US" sz="3200" b="1" spc="300" dirty="0">
                <a:solidFill>
                  <a:srgbClr val="172256"/>
                </a:solidFill>
                <a:latin typeface="Bookman Old Style" panose="02050604050505020204" pitchFamily="18" charset="0"/>
                <a:sym typeface="Oswald Bold"/>
              </a:rPr>
              <a:t> </a:t>
            </a:r>
            <a:endParaRPr lang="el-GR" sz="3200" b="1" spc="300" dirty="0">
              <a:solidFill>
                <a:srgbClr val="172256"/>
              </a:solidFill>
              <a:latin typeface="Bookman Old Style" panose="02050604050505020204" pitchFamily="18" charset="0"/>
              <a:sym typeface="Oswald 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587C36-4046-8717-DD85-BE7FDA360012}"/>
              </a:ext>
            </a:extLst>
          </p:cNvPr>
          <p:cNvSpPr txBox="1"/>
          <p:nvPr/>
        </p:nvSpPr>
        <p:spPr>
          <a:xfrm>
            <a:off x="1898863" y="4542411"/>
            <a:ext cx="1234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Train </a:t>
            </a:r>
            <a:r>
              <a:rPr lang="en-US" sz="3200" spc="300" dirty="0">
                <a:solidFill>
                  <a:srgbClr val="172256"/>
                </a:solidFill>
                <a:latin typeface="Bookman Old Style" panose="02050604050505020204" pitchFamily="18" charset="0"/>
                <a:ea typeface="Oswald Bold"/>
                <a:cs typeface="Oswald Bold"/>
                <a:sym typeface="Oswald Bold"/>
              </a:rPr>
              <a:t>intelligent agents in a game environment</a:t>
            </a:r>
            <a:endParaRPr lang="el-GR" sz="3200" spc="300" dirty="0">
              <a:solidFill>
                <a:srgbClr val="172256"/>
              </a:solidFill>
              <a:latin typeface="Bookman Old Style" panose="02050604050505020204" pitchFamily="18" charset="0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69014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2" grpId="0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2">
            <a:extLst>
              <a:ext uri="{FF2B5EF4-FFF2-40B4-BE49-F238E27FC236}">
                <a16:creationId xmlns:a16="http://schemas.microsoft.com/office/drawing/2014/main" id="{ADB33130-7383-1F8D-801C-CFB166689923}"/>
              </a:ext>
            </a:extLst>
          </p:cNvPr>
          <p:cNvSpPr/>
          <p:nvPr/>
        </p:nvSpPr>
        <p:spPr>
          <a:xfrm flipH="1" flipV="1">
            <a:off x="0" y="-79117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sp>
        <p:nvSpPr>
          <p:cNvPr id="3" name="Freeform 3"/>
          <p:cNvSpPr/>
          <p:nvPr/>
        </p:nvSpPr>
        <p:spPr>
          <a:xfrm rot="-10580377">
            <a:off x="11440938" y="-9049589"/>
            <a:ext cx="24036383" cy="24664199"/>
          </a:xfrm>
          <a:custGeom>
            <a:avLst/>
            <a:gdLst/>
            <a:ahLst/>
            <a:cxnLst/>
            <a:rect l="l" t="t" r="r" b="b"/>
            <a:pathLst>
              <a:path w="24036383" h="24664199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5" name="TextBox 5"/>
          <p:cNvSpPr txBox="1"/>
          <p:nvPr/>
        </p:nvSpPr>
        <p:spPr>
          <a:xfrm>
            <a:off x="1686644" y="2234949"/>
            <a:ext cx="9049820" cy="310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3015"/>
              </a:lnSpc>
              <a:spcBef>
                <a:spcPct val="0"/>
              </a:spcBef>
            </a:pPr>
            <a:r>
              <a:rPr lang="en-US" sz="5400" b="1" spc="6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THANK YOU FOR YOUR ATTENTION</a:t>
            </a:r>
          </a:p>
        </p:txBody>
      </p:sp>
      <p:sp>
        <p:nvSpPr>
          <p:cNvPr id="8" name="Freeform 8"/>
          <p:cNvSpPr/>
          <p:nvPr/>
        </p:nvSpPr>
        <p:spPr>
          <a:xfrm flipH="1">
            <a:off x="-4254153" y="7476061"/>
            <a:ext cx="11881594" cy="3564478"/>
          </a:xfrm>
          <a:custGeom>
            <a:avLst/>
            <a:gdLst/>
            <a:ahLst/>
            <a:cxnLst/>
            <a:rect l="l" t="t" r="r" b="b"/>
            <a:pathLst>
              <a:path w="11881594" h="3564478">
                <a:moveTo>
                  <a:pt x="11881594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4" y="3564478"/>
                </a:lnTo>
                <a:lnTo>
                  <a:pt x="1188159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2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169367" y="-10264537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3" name="TextBox 3"/>
          <p:cNvSpPr txBox="1"/>
          <p:nvPr/>
        </p:nvSpPr>
        <p:spPr>
          <a:xfrm>
            <a:off x="2057400" y="3536428"/>
            <a:ext cx="13030200" cy="16389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48"/>
              </a:lnSpc>
            </a:pPr>
            <a:r>
              <a:rPr lang="en-US" sz="8800" b="1" spc="99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BASIC THEORY</a:t>
            </a:r>
          </a:p>
        </p:txBody>
      </p:sp>
      <p:sp>
        <p:nvSpPr>
          <p:cNvPr id="4" name="Freeform 4"/>
          <p:cNvSpPr/>
          <p:nvPr/>
        </p:nvSpPr>
        <p:spPr>
          <a:xfrm>
            <a:off x="13944600" y="-377190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-4" y="-70325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-22860"/>
            <a:ext cx="18288000" cy="2400300"/>
            <a:chOff x="0" y="0"/>
            <a:chExt cx="4816593" cy="812800"/>
          </a:xfrm>
          <a:solidFill>
            <a:srgbClr val="172256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l-G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6340119">
            <a:off x="-2516766" y="-5155673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l-GR"/>
          </a:p>
        </p:txBody>
      </p:sp>
      <p:sp>
        <p:nvSpPr>
          <p:cNvPr id="12" name="TextBox 12"/>
          <p:cNvSpPr txBox="1"/>
          <p:nvPr/>
        </p:nvSpPr>
        <p:spPr>
          <a:xfrm>
            <a:off x="1828800" y="500999"/>
            <a:ext cx="16078196" cy="1328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7000" b="1" spc="786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Machine Learning </a:t>
            </a:r>
            <a:r>
              <a:rPr lang="el-GR" sz="7000" b="1" spc="786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(</a:t>
            </a:r>
            <a:r>
              <a:rPr lang="en-US" sz="7000" b="1" spc="786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ML)</a:t>
            </a:r>
          </a:p>
        </p:txBody>
      </p:sp>
      <p:grpSp>
        <p:nvGrpSpPr>
          <p:cNvPr id="13" name="Ομάδα 12">
            <a:extLst>
              <a:ext uri="{FF2B5EF4-FFF2-40B4-BE49-F238E27FC236}">
                <a16:creationId xmlns:a16="http://schemas.microsoft.com/office/drawing/2014/main" id="{45BBB50A-84E2-8D54-EF1F-5D7FB74F0572}"/>
              </a:ext>
            </a:extLst>
          </p:cNvPr>
          <p:cNvGrpSpPr/>
          <p:nvPr/>
        </p:nvGrpSpPr>
        <p:grpSpPr>
          <a:xfrm>
            <a:off x="1051827" y="4054196"/>
            <a:ext cx="11673574" cy="3901275"/>
            <a:chOff x="381000" y="3919321"/>
            <a:chExt cx="12741269" cy="3901275"/>
          </a:xfrm>
        </p:grpSpPr>
        <p:sp>
          <p:nvSpPr>
            <p:cNvPr id="8" name="Freeform 2">
              <a:extLst>
                <a:ext uri="{FF2B5EF4-FFF2-40B4-BE49-F238E27FC236}">
                  <a16:creationId xmlns:a16="http://schemas.microsoft.com/office/drawing/2014/main" id="{73753B92-3B57-DD49-B954-FF385E37B15C}"/>
                </a:ext>
              </a:extLst>
            </p:cNvPr>
            <p:cNvSpPr/>
            <p:nvPr/>
          </p:nvSpPr>
          <p:spPr>
            <a:xfrm rot="10800000">
              <a:off x="12207869" y="6323555"/>
              <a:ext cx="914400" cy="694945"/>
            </a:xfrm>
            <a:custGeom>
              <a:avLst/>
              <a:gdLst/>
              <a:ahLst/>
              <a:cxnLst/>
              <a:rect l="l" t="t" r="r" b="b"/>
              <a:pathLst>
                <a:path w="1346038" h="1022989">
                  <a:moveTo>
                    <a:pt x="0" y="0"/>
                  </a:moveTo>
                  <a:lnTo>
                    <a:pt x="1346038" y="0"/>
                  </a:lnTo>
                  <a:lnTo>
                    <a:pt x="1346038" y="1022989"/>
                  </a:lnTo>
                  <a:lnTo>
                    <a:pt x="0" y="10229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l-GR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C04BB17-85B1-6C4B-170A-5D7685F558B2}"/>
                </a:ext>
              </a:extLst>
            </p:cNvPr>
            <p:cNvSpPr txBox="1"/>
            <p:nvPr/>
          </p:nvSpPr>
          <p:spPr>
            <a:xfrm>
              <a:off x="1295400" y="4877005"/>
              <a:ext cx="11430000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i="1" dirty="0">
                  <a:solidFill>
                    <a:srgbClr val="172256"/>
                  </a:solidFill>
                  <a:latin typeface="Bookman Old Style" panose="02050604050505020204" pitchFamily="18" charset="0"/>
                </a:rPr>
                <a:t>A computer’s ability to learn without being explicitly programmed</a:t>
              </a:r>
              <a:endParaRPr lang="el-GR" sz="4400" i="1" dirty="0">
                <a:solidFill>
                  <a:srgbClr val="172256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E8CE611D-CE81-086D-1804-41C51166C761}"/>
                </a:ext>
              </a:extLst>
            </p:cNvPr>
            <p:cNvSpPr/>
            <p:nvPr/>
          </p:nvSpPr>
          <p:spPr>
            <a:xfrm>
              <a:off x="381000" y="3919321"/>
              <a:ext cx="914400" cy="694945"/>
            </a:xfrm>
            <a:custGeom>
              <a:avLst/>
              <a:gdLst/>
              <a:ahLst/>
              <a:cxnLst/>
              <a:rect l="l" t="t" r="r" b="b"/>
              <a:pathLst>
                <a:path w="1346038" h="1022989">
                  <a:moveTo>
                    <a:pt x="0" y="0"/>
                  </a:moveTo>
                  <a:lnTo>
                    <a:pt x="1346038" y="0"/>
                  </a:lnTo>
                  <a:lnTo>
                    <a:pt x="1346038" y="1022989"/>
                  </a:lnTo>
                  <a:lnTo>
                    <a:pt x="0" y="10229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l-GR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401513-9179-0700-6267-AA4A7F0846AF}"/>
                </a:ext>
              </a:extLst>
            </p:cNvPr>
            <p:cNvSpPr txBox="1"/>
            <p:nvPr/>
          </p:nvSpPr>
          <p:spPr>
            <a:xfrm>
              <a:off x="1295400" y="7174265"/>
              <a:ext cx="96773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rgbClr val="172256"/>
                  </a:solidFill>
                  <a:latin typeface="Bookman Old Style" panose="02050604050505020204" pitchFamily="18" charset="0"/>
                </a:rPr>
                <a:t>- Arthur Samuel, 1959</a:t>
              </a:r>
              <a:endParaRPr lang="el-GR" sz="3600" dirty="0">
                <a:solidFill>
                  <a:srgbClr val="172256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4" name="Group 2">
            <a:extLst>
              <a:ext uri="{FF2B5EF4-FFF2-40B4-BE49-F238E27FC236}">
                <a16:creationId xmlns:a16="http://schemas.microsoft.com/office/drawing/2014/main" id="{87D508DE-F24F-3247-7503-7238E3552A75}"/>
              </a:ext>
            </a:extLst>
          </p:cNvPr>
          <p:cNvGrpSpPr/>
          <p:nvPr/>
        </p:nvGrpSpPr>
        <p:grpSpPr>
          <a:xfrm>
            <a:off x="15808055" y="7459408"/>
            <a:ext cx="4959890" cy="4959890"/>
            <a:chOff x="0" y="0"/>
            <a:chExt cx="812800" cy="812800"/>
          </a:xfrm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B7297112-A52D-DBBB-D383-9AE35E1C9DE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2256"/>
            </a:solidFill>
          </p:spPr>
          <p:txBody>
            <a:bodyPr/>
            <a:lstStyle/>
            <a:p>
              <a:endParaRPr lang="el-GR" dirty="0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545F5D5C-F248-BCF5-1195-7DD5C9C64ABE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6628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36611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pic>
        <p:nvPicPr>
          <p:cNvPr id="18" name="Εικόνα 17">
            <a:extLst>
              <a:ext uri="{FF2B5EF4-FFF2-40B4-BE49-F238E27FC236}">
                <a16:creationId xmlns:a16="http://schemas.microsoft.com/office/drawing/2014/main" id="{4C1C68A0-A133-900B-6A51-F52EBD324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" b="22"/>
          <a:stretch/>
        </p:blipFill>
        <p:spPr>
          <a:xfrm>
            <a:off x="3649452" y="2506224"/>
            <a:ext cx="10989097" cy="5837676"/>
          </a:xfrm>
          <a:prstGeom prst="rect">
            <a:avLst/>
          </a:prstGeom>
        </p:spPr>
      </p:pic>
      <p:sp>
        <p:nvSpPr>
          <p:cNvPr id="27" name="Freeform 4">
            <a:extLst>
              <a:ext uri="{FF2B5EF4-FFF2-40B4-BE49-F238E27FC236}">
                <a16:creationId xmlns:a16="http://schemas.microsoft.com/office/drawing/2014/main" id="{D4BFD360-710D-A6BF-9D9D-CD277D5FA358}"/>
              </a:ext>
            </a:extLst>
          </p:cNvPr>
          <p:cNvSpPr/>
          <p:nvPr/>
        </p:nvSpPr>
        <p:spPr>
          <a:xfrm>
            <a:off x="2" y="0"/>
            <a:ext cx="18287996" cy="2400300"/>
          </a:xfrm>
          <a:custGeom>
            <a:avLst/>
            <a:gdLst/>
            <a:ahLst/>
            <a:cxnLst/>
            <a:rect l="l" t="t" r="r" b="b"/>
            <a:pathLst>
              <a:path w="4816592" h="812800">
                <a:moveTo>
                  <a:pt x="0" y="0"/>
                </a:moveTo>
                <a:lnTo>
                  <a:pt x="4816592" y="0"/>
                </a:lnTo>
                <a:lnTo>
                  <a:pt x="4816592" y="812800"/>
                </a:lnTo>
                <a:lnTo>
                  <a:pt x="0" y="812800"/>
                </a:lnTo>
                <a:close/>
              </a:path>
            </a:pathLst>
          </a:custGeom>
          <a:solidFill>
            <a:srgbClr val="172256"/>
          </a:solidFill>
        </p:spPr>
        <p:txBody>
          <a:bodyPr/>
          <a:lstStyle/>
          <a:p>
            <a:endParaRPr lang="el-GR" dirty="0"/>
          </a:p>
        </p:txBody>
      </p:sp>
      <p:sp>
        <p:nvSpPr>
          <p:cNvPr id="22" name="TextBox 38">
            <a:extLst>
              <a:ext uri="{FF2B5EF4-FFF2-40B4-BE49-F238E27FC236}">
                <a16:creationId xmlns:a16="http://schemas.microsoft.com/office/drawing/2014/main" id="{0AE01D6B-79A8-B04C-B440-37046DCF1228}"/>
              </a:ext>
            </a:extLst>
          </p:cNvPr>
          <p:cNvSpPr txBox="1"/>
          <p:nvPr/>
        </p:nvSpPr>
        <p:spPr>
          <a:xfrm>
            <a:off x="4038600" y="8861569"/>
            <a:ext cx="3048000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Accurate predictions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0" y="566804"/>
            <a:ext cx="18288000" cy="12666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7000" b="1" spc="786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Machine Learning Fields</a:t>
            </a:r>
          </a:p>
        </p:txBody>
      </p:sp>
      <p:sp>
        <p:nvSpPr>
          <p:cNvPr id="29" name="TextBox 38">
            <a:extLst>
              <a:ext uri="{FF2B5EF4-FFF2-40B4-BE49-F238E27FC236}">
                <a16:creationId xmlns:a16="http://schemas.microsoft.com/office/drawing/2014/main" id="{45E087B0-D97D-7704-CE9B-3CFF6110484D}"/>
              </a:ext>
            </a:extLst>
          </p:cNvPr>
          <p:cNvSpPr txBox="1"/>
          <p:nvPr/>
        </p:nvSpPr>
        <p:spPr>
          <a:xfrm>
            <a:off x="1143000" y="9167576"/>
            <a:ext cx="2053046" cy="368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3600" b="1" spc="300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Goal</a:t>
            </a:r>
            <a:endParaRPr lang="el-GR" sz="3600" b="1" spc="300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30" name="TextBox 38">
            <a:extLst>
              <a:ext uri="{FF2B5EF4-FFF2-40B4-BE49-F238E27FC236}">
                <a16:creationId xmlns:a16="http://schemas.microsoft.com/office/drawing/2014/main" id="{82CE01A1-EBAE-E4CF-075F-66AAD7D62426}"/>
              </a:ext>
            </a:extLst>
          </p:cNvPr>
          <p:cNvSpPr txBox="1"/>
          <p:nvPr/>
        </p:nvSpPr>
        <p:spPr>
          <a:xfrm>
            <a:off x="7620000" y="8859576"/>
            <a:ext cx="3048000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Pattern recognition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31" name="TextBox 38">
            <a:extLst>
              <a:ext uri="{FF2B5EF4-FFF2-40B4-BE49-F238E27FC236}">
                <a16:creationId xmlns:a16="http://schemas.microsoft.com/office/drawing/2014/main" id="{543478A1-B13D-4C85-9B73-1BFED64E7D4C}"/>
              </a:ext>
            </a:extLst>
          </p:cNvPr>
          <p:cNvSpPr txBox="1"/>
          <p:nvPr/>
        </p:nvSpPr>
        <p:spPr>
          <a:xfrm>
            <a:off x="11304175" y="8859576"/>
            <a:ext cx="3048000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Decision making</a:t>
            </a:r>
            <a:endParaRPr lang="el-GR" sz="3200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2510196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2">
            <a:extLst>
              <a:ext uri="{FF2B5EF4-FFF2-40B4-BE49-F238E27FC236}">
                <a16:creationId xmlns:a16="http://schemas.microsoft.com/office/drawing/2014/main" id="{CA99A370-8345-9511-91DD-CD3DCA086256}"/>
              </a:ext>
            </a:extLst>
          </p:cNvPr>
          <p:cNvSpPr/>
          <p:nvPr/>
        </p:nvSpPr>
        <p:spPr>
          <a:xfrm flipH="1" flipV="1">
            <a:off x="9144000" y="-2"/>
            <a:ext cx="9143999" cy="10286999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172256"/>
          </a:solidFill>
        </p:spPr>
        <p:txBody>
          <a:bodyPr/>
          <a:lstStyle/>
          <a:p>
            <a:endParaRPr lang="el-GR" dirty="0"/>
          </a:p>
        </p:txBody>
      </p:sp>
      <p:sp>
        <p:nvSpPr>
          <p:cNvPr id="2" name="Freeform 2"/>
          <p:cNvSpPr/>
          <p:nvPr/>
        </p:nvSpPr>
        <p:spPr>
          <a:xfrm flipH="1" flipV="1">
            <a:off x="-24718" y="-1"/>
            <a:ext cx="9168718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  <a:ln>
            <a:noFill/>
          </a:ln>
        </p:spPr>
        <p:txBody>
          <a:bodyPr/>
          <a:lstStyle/>
          <a:p>
            <a:endParaRPr lang="el-GR" dirty="0"/>
          </a:p>
        </p:txBody>
      </p:sp>
      <p:sp>
        <p:nvSpPr>
          <p:cNvPr id="12" name="TextBox 12"/>
          <p:cNvSpPr txBox="1"/>
          <p:nvPr/>
        </p:nvSpPr>
        <p:spPr>
          <a:xfrm>
            <a:off x="152400" y="186941"/>
            <a:ext cx="8357585" cy="8309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5400" b="1" spc="3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Supervised Learning</a:t>
            </a:r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C28178BF-0550-CD58-1C16-65EAF74D482C}"/>
              </a:ext>
            </a:extLst>
          </p:cNvPr>
          <p:cNvSpPr txBox="1"/>
          <p:nvPr/>
        </p:nvSpPr>
        <p:spPr>
          <a:xfrm>
            <a:off x="8572553" y="-186944"/>
            <a:ext cx="1143000" cy="120488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5400" b="1" spc="786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v</a:t>
            </a:r>
            <a:r>
              <a:rPr lang="en-US" sz="5400" b="1" spc="786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s</a:t>
            </a:r>
          </a:p>
        </p:txBody>
      </p:sp>
      <p:sp>
        <p:nvSpPr>
          <p:cNvPr id="11" name="TextBox 12">
            <a:extLst>
              <a:ext uri="{FF2B5EF4-FFF2-40B4-BE49-F238E27FC236}">
                <a16:creationId xmlns:a16="http://schemas.microsoft.com/office/drawing/2014/main" id="{8EEFBFA5-01F0-2631-0FC4-8D3BE7C8119D}"/>
              </a:ext>
            </a:extLst>
          </p:cNvPr>
          <p:cNvSpPr txBox="1"/>
          <p:nvPr/>
        </p:nvSpPr>
        <p:spPr>
          <a:xfrm>
            <a:off x="9595946" y="186940"/>
            <a:ext cx="8610600" cy="8309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5400" b="1" spc="3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Reinforcement </a:t>
            </a:r>
            <a:r>
              <a:rPr lang="en-US" sz="5400" b="1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Learning</a:t>
            </a:r>
          </a:p>
        </p:txBody>
      </p:sp>
      <p:sp>
        <p:nvSpPr>
          <p:cNvPr id="3" name="TextBox 38">
            <a:extLst>
              <a:ext uri="{FF2B5EF4-FFF2-40B4-BE49-F238E27FC236}">
                <a16:creationId xmlns:a16="http://schemas.microsoft.com/office/drawing/2014/main" id="{4B8A9E09-9636-F00F-2C32-44452854CF13}"/>
              </a:ext>
            </a:extLst>
          </p:cNvPr>
          <p:cNvSpPr txBox="1"/>
          <p:nvPr/>
        </p:nvSpPr>
        <p:spPr>
          <a:xfrm>
            <a:off x="248932" y="1858528"/>
            <a:ext cx="8164520" cy="3599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3200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Learning through a </a:t>
            </a:r>
            <a:r>
              <a:rPr lang="en-US" sz="32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dataset</a:t>
            </a:r>
            <a:endParaRPr lang="el-GR" sz="3200" b="1" spc="26" dirty="0">
              <a:solidFill>
                <a:srgbClr val="172256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pic>
        <p:nvPicPr>
          <p:cNvPr id="17" name="Εικόνα 16">
            <a:extLst>
              <a:ext uri="{FF2B5EF4-FFF2-40B4-BE49-F238E27FC236}">
                <a16:creationId xmlns:a16="http://schemas.microsoft.com/office/drawing/2014/main" id="{5CA86444-9BA3-4D57-5D50-1A26275479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3999" y="4220061"/>
            <a:ext cx="8790826" cy="4090969"/>
          </a:xfrm>
          <a:prstGeom prst="rect">
            <a:avLst/>
          </a:prstGeom>
        </p:spPr>
      </p:pic>
      <p:sp>
        <p:nvSpPr>
          <p:cNvPr id="5" name="TextBox 38">
            <a:extLst>
              <a:ext uri="{FF2B5EF4-FFF2-40B4-BE49-F238E27FC236}">
                <a16:creationId xmlns:a16="http://schemas.microsoft.com/office/drawing/2014/main" id="{97FC2B53-6D12-66BD-3F11-60C7CCCB3E5B}"/>
              </a:ext>
            </a:extLst>
          </p:cNvPr>
          <p:cNvSpPr txBox="1"/>
          <p:nvPr/>
        </p:nvSpPr>
        <p:spPr>
          <a:xfrm>
            <a:off x="10220156" y="1858528"/>
            <a:ext cx="7239267" cy="3599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3200" spc="26" dirty="0">
                <a:solidFill>
                  <a:srgbClr val="FDFCDF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Learning through </a:t>
            </a:r>
            <a:r>
              <a:rPr lang="en-US" sz="3200" b="1" spc="26" dirty="0">
                <a:solidFill>
                  <a:srgbClr val="FDFCDF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rPr>
              <a:t>trial and error</a:t>
            </a:r>
            <a:endParaRPr lang="el-GR" sz="3200" b="1" spc="26" dirty="0">
              <a:solidFill>
                <a:srgbClr val="FDFCDF"/>
              </a:solidFill>
              <a:latin typeface="Bookman Old Style" panose="02050604050505020204" pitchFamily="18" charset="0"/>
              <a:ea typeface="Aileron"/>
              <a:cs typeface="Aileron"/>
              <a:sym typeface="Aileron"/>
            </a:endParaRPr>
          </a:p>
        </p:txBody>
      </p:sp>
      <p:sp>
        <p:nvSpPr>
          <p:cNvPr id="73" name="TextBox 38">
            <a:extLst>
              <a:ext uri="{FF2B5EF4-FFF2-40B4-BE49-F238E27FC236}">
                <a16:creationId xmlns:a16="http://schemas.microsoft.com/office/drawing/2014/main" id="{6C4855DA-B0A0-42B1-5655-A0A4A2D4D023}"/>
              </a:ext>
            </a:extLst>
          </p:cNvPr>
          <p:cNvSpPr txBox="1"/>
          <p:nvPr/>
        </p:nvSpPr>
        <p:spPr>
          <a:xfrm>
            <a:off x="8625361" y="3363456"/>
            <a:ext cx="4592900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2600" i="1" spc="26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Training step:</a:t>
            </a:r>
            <a:endParaRPr lang="el-GR" sz="2600" b="1" spc="26" dirty="0">
              <a:solidFill>
                <a:srgbClr val="FDFCDF"/>
              </a:solidFill>
              <a:latin typeface="Arial" panose="020B0604020202020204" pitchFamily="34" charset="0"/>
              <a:ea typeface="Aileron"/>
              <a:cs typeface="Arial" panose="020B0604020202020204" pitchFamily="34" charset="0"/>
              <a:sym typeface="Aileron"/>
            </a:endParaRPr>
          </a:p>
        </p:txBody>
      </p:sp>
      <p:pic>
        <p:nvPicPr>
          <p:cNvPr id="25" name="Εικόνα 24">
            <a:extLst>
              <a:ext uri="{FF2B5EF4-FFF2-40B4-BE49-F238E27FC236}">
                <a16:creationId xmlns:a16="http://schemas.microsoft.com/office/drawing/2014/main" id="{023A8B62-6B16-44F5-39E4-D8EA01577C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" b="28"/>
          <a:stretch/>
        </p:blipFill>
        <p:spPr>
          <a:xfrm>
            <a:off x="10921811" y="4519844"/>
            <a:ext cx="5486400" cy="3817408"/>
          </a:xfrm>
          <a:prstGeom prst="rect">
            <a:avLst/>
          </a:prstGeom>
        </p:spPr>
      </p:pic>
      <p:sp>
        <p:nvSpPr>
          <p:cNvPr id="18" name="TextBox 38">
            <a:extLst>
              <a:ext uri="{FF2B5EF4-FFF2-40B4-BE49-F238E27FC236}">
                <a16:creationId xmlns:a16="http://schemas.microsoft.com/office/drawing/2014/main" id="{ADEF50E1-8200-4500-9C0B-B3C80BE0A9AD}"/>
              </a:ext>
            </a:extLst>
          </p:cNvPr>
          <p:cNvSpPr txBox="1"/>
          <p:nvPr/>
        </p:nvSpPr>
        <p:spPr>
          <a:xfrm>
            <a:off x="12480878" y="5031598"/>
            <a:ext cx="1420368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2600" i="1" spc="26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Action</a:t>
            </a:r>
            <a:endParaRPr lang="el-GR" sz="2600" b="1" i="1" spc="26" dirty="0">
              <a:solidFill>
                <a:srgbClr val="FDFCDF"/>
              </a:solidFill>
              <a:latin typeface="Arial" panose="020B0604020202020204" pitchFamily="34" charset="0"/>
              <a:ea typeface="Aileron"/>
              <a:cs typeface="Arial" panose="020B0604020202020204" pitchFamily="34" charset="0"/>
              <a:sym typeface="Aileron"/>
            </a:endParaRPr>
          </a:p>
        </p:txBody>
      </p:sp>
      <p:sp>
        <p:nvSpPr>
          <p:cNvPr id="19" name="TextBox 38">
            <a:extLst>
              <a:ext uri="{FF2B5EF4-FFF2-40B4-BE49-F238E27FC236}">
                <a16:creationId xmlns:a16="http://schemas.microsoft.com/office/drawing/2014/main" id="{11A4022C-7679-B421-9A67-C495CBAA9E33}"/>
              </a:ext>
            </a:extLst>
          </p:cNvPr>
          <p:cNvSpPr txBox="1"/>
          <p:nvPr/>
        </p:nvSpPr>
        <p:spPr>
          <a:xfrm>
            <a:off x="12544998" y="7199142"/>
            <a:ext cx="1639743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2600" i="1" spc="26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State</a:t>
            </a:r>
            <a:endParaRPr lang="el-GR" sz="2600" b="1" i="1" spc="26" dirty="0">
              <a:solidFill>
                <a:srgbClr val="FDFCDF"/>
              </a:solidFill>
              <a:latin typeface="Arial" panose="020B0604020202020204" pitchFamily="34" charset="0"/>
              <a:ea typeface="Aileron"/>
              <a:cs typeface="Arial" panose="020B0604020202020204" pitchFamily="34" charset="0"/>
              <a:sym typeface="Aileron"/>
            </a:endParaRPr>
          </a:p>
        </p:txBody>
      </p:sp>
      <p:sp>
        <p:nvSpPr>
          <p:cNvPr id="72" name="TextBox 38">
            <a:extLst>
              <a:ext uri="{FF2B5EF4-FFF2-40B4-BE49-F238E27FC236}">
                <a16:creationId xmlns:a16="http://schemas.microsoft.com/office/drawing/2014/main" id="{4EB4D267-942D-D928-C3FF-4BD4D3D4C93D}"/>
              </a:ext>
            </a:extLst>
          </p:cNvPr>
          <p:cNvSpPr txBox="1"/>
          <p:nvPr/>
        </p:nvSpPr>
        <p:spPr>
          <a:xfrm>
            <a:off x="12293831" y="8258488"/>
            <a:ext cx="1639743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2600" i="1" spc="26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Reward</a:t>
            </a:r>
            <a:endParaRPr lang="el-GR" sz="2600" b="1" i="1" spc="26" dirty="0">
              <a:solidFill>
                <a:srgbClr val="FDFCDF"/>
              </a:solidFill>
              <a:latin typeface="Arial" panose="020B0604020202020204" pitchFamily="34" charset="0"/>
              <a:ea typeface="Aileron"/>
              <a:cs typeface="Arial" panose="020B0604020202020204" pitchFamily="34" charset="0"/>
              <a:sym typeface="Aileron"/>
            </a:endParaRPr>
          </a:p>
        </p:txBody>
      </p:sp>
      <p:pic>
        <p:nvPicPr>
          <p:cNvPr id="70" name="Γραφικό 69">
            <a:extLst>
              <a:ext uri="{FF2B5EF4-FFF2-40B4-BE49-F238E27FC236}">
                <a16:creationId xmlns:a16="http://schemas.microsoft.com/office/drawing/2014/main" id="{12F9C615-B6CC-F5DF-7AD7-2BCB0DB332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180641">
            <a:off x="11925647" y="3429881"/>
            <a:ext cx="3021549" cy="3021549"/>
          </a:xfrm>
          <a:prstGeom prst="rect">
            <a:avLst/>
          </a:prstGeom>
        </p:spPr>
      </p:pic>
      <p:sp>
        <p:nvSpPr>
          <p:cNvPr id="74" name="TextBox 38">
            <a:extLst>
              <a:ext uri="{FF2B5EF4-FFF2-40B4-BE49-F238E27FC236}">
                <a16:creationId xmlns:a16="http://schemas.microsoft.com/office/drawing/2014/main" id="{E18313C6-1992-E6EC-F1AE-0FB2EDA175AC}"/>
              </a:ext>
            </a:extLst>
          </p:cNvPr>
          <p:cNvSpPr txBox="1"/>
          <p:nvPr/>
        </p:nvSpPr>
        <p:spPr>
          <a:xfrm>
            <a:off x="9694594" y="6077735"/>
            <a:ext cx="1813921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2600" i="1" spc="26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Agent</a:t>
            </a:r>
            <a:endParaRPr lang="el-GR" sz="2600" b="1" i="1" spc="26" dirty="0">
              <a:solidFill>
                <a:srgbClr val="FDFCDF"/>
              </a:solidFill>
              <a:latin typeface="Arial" panose="020B0604020202020204" pitchFamily="34" charset="0"/>
              <a:ea typeface="Aileron"/>
              <a:cs typeface="Arial" panose="020B0604020202020204" pitchFamily="34" charset="0"/>
              <a:sym typeface="Aileron"/>
            </a:endParaRPr>
          </a:p>
        </p:txBody>
      </p:sp>
      <p:sp>
        <p:nvSpPr>
          <p:cNvPr id="76" name="TextBox 38">
            <a:extLst>
              <a:ext uri="{FF2B5EF4-FFF2-40B4-BE49-F238E27FC236}">
                <a16:creationId xmlns:a16="http://schemas.microsoft.com/office/drawing/2014/main" id="{2E190FD7-1D88-C7F5-110A-9563341807F1}"/>
              </a:ext>
            </a:extLst>
          </p:cNvPr>
          <p:cNvSpPr txBox="1"/>
          <p:nvPr/>
        </p:nvSpPr>
        <p:spPr>
          <a:xfrm>
            <a:off x="16207000" y="6077880"/>
            <a:ext cx="1999546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2600" i="1" spc="26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Environment</a:t>
            </a:r>
            <a:endParaRPr lang="el-GR" sz="2600" b="1" i="1" spc="26" dirty="0">
              <a:solidFill>
                <a:srgbClr val="FDFCDF"/>
              </a:solidFill>
              <a:latin typeface="Arial" panose="020B0604020202020204" pitchFamily="34" charset="0"/>
              <a:ea typeface="Aileron"/>
              <a:cs typeface="Arial" panose="020B0604020202020204" pitchFamily="34" charset="0"/>
              <a:sym typeface="Aileron"/>
            </a:endParaRPr>
          </a:p>
        </p:txBody>
      </p:sp>
      <p:sp>
        <p:nvSpPr>
          <p:cNvPr id="86" name="TextBox 38">
            <a:extLst>
              <a:ext uri="{FF2B5EF4-FFF2-40B4-BE49-F238E27FC236}">
                <a16:creationId xmlns:a16="http://schemas.microsoft.com/office/drawing/2014/main" id="{EAC78404-6FAF-A3F1-8A5C-F4C8563CBA33}"/>
              </a:ext>
            </a:extLst>
          </p:cNvPr>
          <p:cNvSpPr txBox="1"/>
          <p:nvPr/>
        </p:nvSpPr>
        <p:spPr>
          <a:xfrm>
            <a:off x="13182631" y="5031597"/>
            <a:ext cx="1420368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l-GR" sz="2600" i="1" spc="26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α</a:t>
            </a:r>
            <a:r>
              <a:rPr lang="en-US" sz="2600" i="1" spc="26" baseline="-25000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t</a:t>
            </a:r>
            <a:endParaRPr lang="el-GR" sz="2600" b="1" i="1" spc="26" dirty="0">
              <a:solidFill>
                <a:srgbClr val="FDFCDF"/>
              </a:solidFill>
              <a:latin typeface="Arial" panose="020B0604020202020204" pitchFamily="34" charset="0"/>
              <a:ea typeface="Aileron"/>
              <a:cs typeface="Arial" panose="020B0604020202020204" pitchFamily="34" charset="0"/>
              <a:sym typeface="Aileron"/>
            </a:endParaRPr>
          </a:p>
        </p:txBody>
      </p:sp>
      <p:sp>
        <p:nvSpPr>
          <p:cNvPr id="87" name="TextBox 38">
            <a:extLst>
              <a:ext uri="{FF2B5EF4-FFF2-40B4-BE49-F238E27FC236}">
                <a16:creationId xmlns:a16="http://schemas.microsoft.com/office/drawing/2014/main" id="{231BE61B-1FD0-2E72-6D8E-6247D990FF59}"/>
              </a:ext>
            </a:extLst>
          </p:cNvPr>
          <p:cNvSpPr txBox="1"/>
          <p:nvPr/>
        </p:nvSpPr>
        <p:spPr>
          <a:xfrm>
            <a:off x="13376629" y="7199140"/>
            <a:ext cx="1420368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2600" i="1" spc="26" dirty="0" err="1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s</a:t>
            </a:r>
            <a:r>
              <a:rPr lang="en-US" sz="2600" i="1" spc="26" baseline="-25000" dirty="0" err="1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t</a:t>
            </a:r>
            <a:r>
              <a:rPr lang="el-GR" sz="2600" i="1" spc="26" baseline="-25000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+1</a:t>
            </a:r>
            <a:endParaRPr lang="el-GR" sz="2600" b="1" i="1" spc="26" dirty="0">
              <a:solidFill>
                <a:srgbClr val="FDFCDF"/>
              </a:solidFill>
              <a:latin typeface="Arial" panose="020B0604020202020204" pitchFamily="34" charset="0"/>
              <a:ea typeface="Aileron"/>
              <a:cs typeface="Arial" panose="020B0604020202020204" pitchFamily="34" charset="0"/>
              <a:sym typeface="Aileron"/>
            </a:endParaRPr>
          </a:p>
        </p:txBody>
      </p:sp>
      <p:sp>
        <p:nvSpPr>
          <p:cNvPr id="88" name="TextBox 38">
            <a:extLst>
              <a:ext uri="{FF2B5EF4-FFF2-40B4-BE49-F238E27FC236}">
                <a16:creationId xmlns:a16="http://schemas.microsoft.com/office/drawing/2014/main" id="{D1164036-8651-8EC6-2C7D-36F3B5F5BAAA}"/>
              </a:ext>
            </a:extLst>
          </p:cNvPr>
          <p:cNvSpPr txBox="1"/>
          <p:nvPr/>
        </p:nvSpPr>
        <p:spPr>
          <a:xfrm>
            <a:off x="13364870" y="8258487"/>
            <a:ext cx="1420368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2600" i="1" spc="26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r</a:t>
            </a:r>
            <a:r>
              <a:rPr lang="en-US" sz="2600" i="1" spc="26" baseline="-25000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t+1</a:t>
            </a:r>
            <a:endParaRPr lang="el-GR" sz="2600" b="1" i="1" spc="26" dirty="0">
              <a:solidFill>
                <a:srgbClr val="FDFCDF"/>
              </a:solidFill>
              <a:latin typeface="Arial" panose="020B0604020202020204" pitchFamily="34" charset="0"/>
              <a:ea typeface="Aileron"/>
              <a:cs typeface="Arial" panose="020B0604020202020204" pitchFamily="34" charset="0"/>
              <a:sym typeface="Aileron"/>
            </a:endParaRPr>
          </a:p>
        </p:txBody>
      </p:sp>
      <p:pic>
        <p:nvPicPr>
          <p:cNvPr id="89" name="Γραφικό 88">
            <a:extLst>
              <a:ext uri="{FF2B5EF4-FFF2-40B4-BE49-F238E27FC236}">
                <a16:creationId xmlns:a16="http://schemas.microsoft.com/office/drawing/2014/main" id="{65E683A2-B676-0067-F745-6D38ED093B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1438576">
            <a:off x="11951723" y="6146985"/>
            <a:ext cx="3021549" cy="3021549"/>
          </a:xfrm>
          <a:prstGeom prst="rect">
            <a:avLst/>
          </a:prstGeom>
        </p:spPr>
      </p:pic>
      <p:sp>
        <p:nvSpPr>
          <p:cNvPr id="77" name="TextBox 38">
            <a:extLst>
              <a:ext uri="{FF2B5EF4-FFF2-40B4-BE49-F238E27FC236}">
                <a16:creationId xmlns:a16="http://schemas.microsoft.com/office/drawing/2014/main" id="{0F3641D9-7A90-C716-5D4D-499C7494B142}"/>
              </a:ext>
            </a:extLst>
          </p:cNvPr>
          <p:cNvSpPr txBox="1"/>
          <p:nvPr/>
        </p:nvSpPr>
        <p:spPr>
          <a:xfrm>
            <a:off x="9935927" y="9505474"/>
            <a:ext cx="8233468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en-US" sz="2600" spc="26" dirty="0">
                <a:solidFill>
                  <a:srgbClr val="FDFCDF"/>
                </a:solidFill>
                <a:latin typeface="Arial" panose="020B0604020202020204" pitchFamily="34" charset="0"/>
                <a:ea typeface="Aileron"/>
                <a:cs typeface="Arial" panose="020B0604020202020204" pitchFamily="34" charset="0"/>
                <a:sym typeface="Aileron"/>
              </a:rPr>
              <a:t>Goal: develop the optimal policy</a:t>
            </a:r>
            <a:endParaRPr lang="el-GR" sz="2600" b="1" i="1" spc="26" dirty="0">
              <a:solidFill>
                <a:srgbClr val="FDFCDF"/>
              </a:solidFill>
              <a:latin typeface="Arial" panose="020B0604020202020204" pitchFamily="34" charset="0"/>
              <a:ea typeface="Aileron"/>
              <a:cs typeface="Arial" panose="020B0604020202020204" pitchFamily="34" charset="0"/>
              <a:sym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3534986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3" grpId="0"/>
      <p:bldP spid="18" grpId="0"/>
      <p:bldP spid="19" grpId="0"/>
      <p:bldP spid="72" grpId="0"/>
      <p:bldP spid="74" grpId="0"/>
      <p:bldP spid="76" grpId="0"/>
      <p:bldP spid="86" grpId="0"/>
      <p:bldP spid="87" grpId="0"/>
      <p:bldP spid="88" grpId="0"/>
      <p:bldP spid="7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2">
            <a:extLst>
              <a:ext uri="{FF2B5EF4-FFF2-40B4-BE49-F238E27FC236}">
                <a16:creationId xmlns:a16="http://schemas.microsoft.com/office/drawing/2014/main" id="{CA99A370-8345-9511-91DD-CD3DCA086256}"/>
              </a:ext>
            </a:extLst>
          </p:cNvPr>
          <p:cNvSpPr/>
          <p:nvPr/>
        </p:nvSpPr>
        <p:spPr>
          <a:xfrm flipH="1" flipV="1">
            <a:off x="9155355" y="-1"/>
            <a:ext cx="9132644" cy="10286999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172256"/>
          </a:solidFill>
        </p:spPr>
        <p:txBody>
          <a:bodyPr/>
          <a:lstStyle/>
          <a:p>
            <a:endParaRPr lang="el-GR" dirty="0"/>
          </a:p>
        </p:txBody>
      </p:sp>
      <p:sp>
        <p:nvSpPr>
          <p:cNvPr id="2" name="Freeform 2"/>
          <p:cNvSpPr/>
          <p:nvPr/>
        </p:nvSpPr>
        <p:spPr>
          <a:xfrm flipH="1" flipV="1">
            <a:off x="-24718" y="-1"/>
            <a:ext cx="9168718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DFCDF"/>
          </a:solidFill>
        </p:spPr>
        <p:txBody>
          <a:bodyPr/>
          <a:lstStyle/>
          <a:p>
            <a:endParaRPr lang="el-GR" dirty="0"/>
          </a:p>
        </p:txBody>
      </p:sp>
      <p:grpSp>
        <p:nvGrpSpPr>
          <p:cNvPr id="22" name="Ομάδα 21">
            <a:extLst>
              <a:ext uri="{FF2B5EF4-FFF2-40B4-BE49-F238E27FC236}">
                <a16:creationId xmlns:a16="http://schemas.microsoft.com/office/drawing/2014/main" id="{58B56A42-557B-C25B-3484-37B4AAE18FE3}"/>
              </a:ext>
            </a:extLst>
          </p:cNvPr>
          <p:cNvGrpSpPr/>
          <p:nvPr/>
        </p:nvGrpSpPr>
        <p:grpSpPr>
          <a:xfrm>
            <a:off x="1021520" y="2772917"/>
            <a:ext cx="6497688" cy="6097840"/>
            <a:chOff x="5871966" y="3521411"/>
            <a:chExt cx="6497688" cy="6097840"/>
          </a:xfrm>
        </p:grpSpPr>
        <p:sp>
          <p:nvSpPr>
            <p:cNvPr id="3" name="TextBox 38">
              <a:extLst>
                <a:ext uri="{FF2B5EF4-FFF2-40B4-BE49-F238E27FC236}">
                  <a16:creationId xmlns:a16="http://schemas.microsoft.com/office/drawing/2014/main" id="{4B8A9E09-9636-F00F-2C32-44452854CF13}"/>
                </a:ext>
              </a:extLst>
            </p:cNvPr>
            <p:cNvSpPr txBox="1"/>
            <p:nvPr/>
          </p:nvSpPr>
          <p:spPr>
            <a:xfrm>
              <a:off x="5918347" y="3521411"/>
              <a:ext cx="6451307" cy="34740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l-GR" sz="2800" b="1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Μίμηση</a:t>
              </a:r>
              <a:r>
                <a:rPr lang="el-GR" sz="28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 δεδομένων εκπαίδευσης</a:t>
              </a:r>
              <a:endParaRPr lang="el-GR" sz="2800" b="1" spc="26" dirty="0">
                <a:solidFill>
                  <a:srgbClr val="172256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  <p:pic>
          <p:nvPicPr>
            <p:cNvPr id="17" name="Εικόνα 16">
              <a:extLst>
                <a:ext uri="{FF2B5EF4-FFF2-40B4-BE49-F238E27FC236}">
                  <a16:creationId xmlns:a16="http://schemas.microsoft.com/office/drawing/2014/main" id="{5CA86444-9BA3-4D57-5D50-1A2627547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015850" y="5143500"/>
              <a:ext cx="4475751" cy="4475751"/>
            </a:xfrm>
            <a:prstGeom prst="rect">
              <a:avLst/>
            </a:prstGeom>
          </p:spPr>
        </p:pic>
        <p:sp>
          <p:nvSpPr>
            <p:cNvPr id="23" name="TextBox 38">
              <a:extLst>
                <a:ext uri="{FF2B5EF4-FFF2-40B4-BE49-F238E27FC236}">
                  <a16:creationId xmlns:a16="http://schemas.microsoft.com/office/drawing/2014/main" id="{C86F73DF-E3FF-3ADA-70C9-56B420E5D058}"/>
                </a:ext>
              </a:extLst>
            </p:cNvPr>
            <p:cNvSpPr txBox="1"/>
            <p:nvPr/>
          </p:nvSpPr>
          <p:spPr>
            <a:xfrm>
              <a:off x="5871966" y="4626204"/>
              <a:ext cx="6451307" cy="34740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l-GR" sz="2800" spc="26" dirty="0">
                  <a:solidFill>
                    <a:srgbClr val="172256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πχ προκαταλήψεις στα δεδομένα 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47B906D-5E29-F364-BD0D-06B42AECBD2A}"/>
              </a:ext>
            </a:extLst>
          </p:cNvPr>
          <p:cNvSpPr txBox="1"/>
          <p:nvPr/>
        </p:nvSpPr>
        <p:spPr>
          <a:xfrm>
            <a:off x="17373600" y="9078436"/>
            <a:ext cx="619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7200" b="1" spc="300" dirty="0">
                <a:solidFill>
                  <a:srgbClr val="FDFCDF"/>
                </a:solidFill>
                <a:latin typeface="Book Antiqua" panose="02040602050305030304" pitchFamily="18" charset="0"/>
              </a:rPr>
              <a:t>2</a:t>
            </a:r>
          </a:p>
        </p:txBody>
      </p:sp>
      <p:grpSp>
        <p:nvGrpSpPr>
          <p:cNvPr id="26" name="Ομάδα 25">
            <a:extLst>
              <a:ext uri="{FF2B5EF4-FFF2-40B4-BE49-F238E27FC236}">
                <a16:creationId xmlns:a16="http://schemas.microsoft.com/office/drawing/2014/main" id="{14B1C69E-5903-1DE4-FE6B-50404C87AFE7}"/>
              </a:ext>
            </a:extLst>
          </p:cNvPr>
          <p:cNvGrpSpPr/>
          <p:nvPr/>
        </p:nvGrpSpPr>
        <p:grpSpPr>
          <a:xfrm>
            <a:off x="10920774" y="2772917"/>
            <a:ext cx="6220331" cy="5747525"/>
            <a:chOff x="6058341" y="3521411"/>
            <a:chExt cx="6220331" cy="5747525"/>
          </a:xfrm>
        </p:grpSpPr>
        <p:sp>
          <p:nvSpPr>
            <p:cNvPr id="5" name="TextBox 38">
              <a:extLst>
                <a:ext uri="{FF2B5EF4-FFF2-40B4-BE49-F238E27FC236}">
                  <a16:creationId xmlns:a16="http://schemas.microsoft.com/office/drawing/2014/main" id="{97FC2B53-6D12-66BD-3F11-60C7CCCB3E5B}"/>
                </a:ext>
              </a:extLst>
            </p:cNvPr>
            <p:cNvSpPr txBox="1"/>
            <p:nvPr/>
          </p:nvSpPr>
          <p:spPr>
            <a:xfrm>
              <a:off x="6107354" y="3521411"/>
              <a:ext cx="6171318" cy="34740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l-GR" sz="2800" spc="26" dirty="0">
                  <a:solidFill>
                    <a:srgbClr val="FDFCDF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Παροχή </a:t>
              </a:r>
              <a:r>
                <a:rPr lang="el-GR" sz="2800" b="1" spc="26" dirty="0">
                  <a:solidFill>
                    <a:srgbClr val="FDFCDF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καινοτόμων </a:t>
              </a:r>
              <a:r>
                <a:rPr lang="el-GR" sz="2800" spc="26" dirty="0">
                  <a:solidFill>
                    <a:srgbClr val="FDFCDF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λύσεων</a:t>
              </a:r>
              <a:endParaRPr lang="el-GR" sz="2800" b="1" spc="26" dirty="0">
                <a:solidFill>
                  <a:srgbClr val="FDFCDF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  <p:pic>
          <p:nvPicPr>
            <p:cNvPr id="21" name="Εικόνα 20">
              <a:extLst>
                <a:ext uri="{FF2B5EF4-FFF2-40B4-BE49-F238E27FC236}">
                  <a16:creationId xmlns:a16="http://schemas.microsoft.com/office/drawing/2014/main" id="{A2C99B0D-2BBE-0C69-04CD-A8542FDF2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24182" y="5600700"/>
              <a:ext cx="3668236" cy="3668236"/>
            </a:xfrm>
            <a:prstGeom prst="rect">
              <a:avLst/>
            </a:prstGeom>
          </p:spPr>
        </p:pic>
        <p:sp>
          <p:nvSpPr>
            <p:cNvPr id="24" name="TextBox 38">
              <a:extLst>
                <a:ext uri="{FF2B5EF4-FFF2-40B4-BE49-F238E27FC236}">
                  <a16:creationId xmlns:a16="http://schemas.microsoft.com/office/drawing/2014/main" id="{41B79760-C5F1-87A4-5B1C-94408C76AB84}"/>
                </a:ext>
              </a:extLst>
            </p:cNvPr>
            <p:cNvSpPr txBox="1"/>
            <p:nvPr/>
          </p:nvSpPr>
          <p:spPr>
            <a:xfrm>
              <a:off x="6058341" y="4622395"/>
              <a:ext cx="6171318" cy="34740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l-GR" sz="2800" spc="26" dirty="0">
                  <a:solidFill>
                    <a:srgbClr val="FDFCDF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πχ </a:t>
              </a:r>
              <a:r>
                <a:rPr lang="en-US" sz="2800" spc="26" dirty="0">
                  <a:solidFill>
                    <a:srgbClr val="FDFCDF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AlphaGo</a:t>
              </a:r>
              <a:r>
                <a:rPr lang="el-GR" sz="2800" spc="26" dirty="0">
                  <a:solidFill>
                    <a:srgbClr val="FDFCDF"/>
                  </a:solidFill>
                  <a:latin typeface="Bookman Old Style" panose="02050604050505020204" pitchFamily="18" charset="0"/>
                  <a:ea typeface="Aileron"/>
                  <a:cs typeface="Aileron"/>
                  <a:sym typeface="Aileron"/>
                </a:rPr>
                <a:t> </a:t>
              </a:r>
              <a:endParaRPr lang="el-GR" sz="2800" b="1" spc="26" dirty="0">
                <a:solidFill>
                  <a:srgbClr val="FDFCDF"/>
                </a:solidFill>
                <a:latin typeface="Bookman Old Style" panose="02050604050505020204" pitchFamily="18" charset="0"/>
                <a:ea typeface="Aileron"/>
                <a:cs typeface="Aileron"/>
                <a:sym typeface="Aileron"/>
              </a:endParaRPr>
            </a:p>
          </p:txBody>
        </p:sp>
      </p:grpSp>
      <p:sp>
        <p:nvSpPr>
          <p:cNvPr id="4" name="TextBox 12">
            <a:extLst>
              <a:ext uri="{FF2B5EF4-FFF2-40B4-BE49-F238E27FC236}">
                <a16:creationId xmlns:a16="http://schemas.microsoft.com/office/drawing/2014/main" id="{F9447A92-C227-89F3-5839-D5C35C7F824E}"/>
              </a:ext>
            </a:extLst>
          </p:cNvPr>
          <p:cNvSpPr txBox="1"/>
          <p:nvPr/>
        </p:nvSpPr>
        <p:spPr>
          <a:xfrm>
            <a:off x="152400" y="186941"/>
            <a:ext cx="8357585" cy="8309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l-GR" sz="5400" b="1" spc="300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Επιβλεπόμενη Μάθηση</a:t>
            </a:r>
            <a:endParaRPr lang="en-US" sz="5400" b="1" spc="300" dirty="0">
              <a:solidFill>
                <a:srgbClr val="172256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91759DA1-08C6-B57B-7DD3-E8C664F8C2C3}"/>
              </a:ext>
            </a:extLst>
          </p:cNvPr>
          <p:cNvSpPr txBox="1"/>
          <p:nvPr/>
        </p:nvSpPr>
        <p:spPr>
          <a:xfrm>
            <a:off x="8572553" y="-186944"/>
            <a:ext cx="1143000" cy="120488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5400" b="1" spc="786" dirty="0">
                <a:solidFill>
                  <a:srgbClr val="172256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v</a:t>
            </a:r>
            <a:r>
              <a:rPr lang="en-US" sz="5400" b="1" spc="786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s</a:t>
            </a:r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E90D591B-41E7-A345-6170-28C360A7020D}"/>
              </a:ext>
            </a:extLst>
          </p:cNvPr>
          <p:cNvSpPr txBox="1"/>
          <p:nvPr/>
        </p:nvSpPr>
        <p:spPr>
          <a:xfrm>
            <a:off x="9525000" y="186899"/>
            <a:ext cx="8610600" cy="8309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l-GR" sz="5400" b="1" spc="300" dirty="0">
                <a:solidFill>
                  <a:srgbClr val="FDFCDF"/>
                </a:solidFill>
                <a:latin typeface="Book Antiqua" panose="02040602050305030304" pitchFamily="18" charset="0"/>
                <a:ea typeface="Oswald Bold"/>
                <a:cs typeface="Oswald Bold"/>
                <a:sym typeface="Oswald Bold"/>
              </a:rPr>
              <a:t>Ενισχυτική Μάθηση</a:t>
            </a:r>
            <a:endParaRPr lang="en-US" sz="5400" b="1" spc="300" dirty="0">
              <a:solidFill>
                <a:srgbClr val="FDFCDF"/>
              </a:solidFill>
              <a:latin typeface="Book Antiqua" panose="02040602050305030304" pitchFamily="18" charset="0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1016068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11669</TotalTime>
  <Words>1010</Words>
  <Application>Microsoft Office PowerPoint</Application>
  <PresentationFormat>Προσαρμογή</PresentationFormat>
  <Paragraphs>275</Paragraphs>
  <Slides>43</Slides>
  <Notes>31</Notes>
  <HiddenSlides>9</HiddenSlides>
  <MMClips>4</MMClips>
  <ScaleCrop>false</ScaleCrop>
  <HeadingPairs>
    <vt:vector size="6" baseType="variant">
      <vt:variant>
        <vt:lpstr>Γραμματοσειρές που χρησιμοποιούνται</vt:lpstr>
      </vt:variant>
      <vt:variant>
        <vt:i4>8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43</vt:i4>
      </vt:variant>
    </vt:vector>
  </HeadingPairs>
  <TitlesOfParts>
    <vt:vector size="52" baseType="lpstr">
      <vt:lpstr>Bookman Old Style</vt:lpstr>
      <vt:lpstr>Cambria Math</vt:lpstr>
      <vt:lpstr>Book Antiqua</vt:lpstr>
      <vt:lpstr>Aptos</vt:lpstr>
      <vt:lpstr>Arial</vt:lpstr>
      <vt:lpstr>Calibri</vt:lpstr>
      <vt:lpstr>Oswald</vt:lpstr>
      <vt:lpstr>DM Sans</vt:lpstr>
      <vt:lpstr>Office Theme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minimalist business project presentation </dc:title>
  <cp:lastModifiedBy>Georgios Tsialios</cp:lastModifiedBy>
  <cp:revision>395</cp:revision>
  <dcterms:created xsi:type="dcterms:W3CDTF">2006-08-16T00:00:00Z</dcterms:created>
  <dcterms:modified xsi:type="dcterms:W3CDTF">2025-08-12T08:21:10Z</dcterms:modified>
  <dc:identifier>DAGP0Cb6iHs</dc:identifier>
</cp:coreProperties>
</file>

<file path=docProps/thumbnail.jpeg>
</file>